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47"/>
  </p:notesMasterIdLst>
  <p:sldIdLst>
    <p:sldId id="256" r:id="rId3"/>
    <p:sldId id="257" r:id="rId4"/>
    <p:sldId id="258" r:id="rId5"/>
    <p:sldId id="259" r:id="rId6"/>
    <p:sldId id="301" r:id="rId7"/>
    <p:sldId id="292" r:id="rId8"/>
    <p:sldId id="323" r:id="rId9"/>
    <p:sldId id="322" r:id="rId10"/>
    <p:sldId id="303" r:id="rId11"/>
    <p:sldId id="302" r:id="rId12"/>
    <p:sldId id="260" r:id="rId13"/>
    <p:sldId id="261" r:id="rId14"/>
    <p:sldId id="265" r:id="rId15"/>
    <p:sldId id="268" r:id="rId16"/>
    <p:sldId id="304" r:id="rId17"/>
    <p:sldId id="263" r:id="rId18"/>
    <p:sldId id="305" r:id="rId19"/>
    <p:sldId id="306" r:id="rId20"/>
    <p:sldId id="319" r:id="rId21"/>
    <p:sldId id="270" r:id="rId22"/>
    <p:sldId id="307" r:id="rId23"/>
    <p:sldId id="321" r:id="rId24"/>
    <p:sldId id="308" r:id="rId25"/>
    <p:sldId id="309" r:id="rId26"/>
    <p:sldId id="310" r:id="rId27"/>
    <p:sldId id="311" r:id="rId28"/>
    <p:sldId id="312" r:id="rId29"/>
    <p:sldId id="313" r:id="rId30"/>
    <p:sldId id="314" r:id="rId31"/>
    <p:sldId id="315" r:id="rId32"/>
    <p:sldId id="316" r:id="rId33"/>
    <p:sldId id="317" r:id="rId34"/>
    <p:sldId id="318" r:id="rId35"/>
    <p:sldId id="267" r:id="rId36"/>
    <p:sldId id="320" r:id="rId37"/>
    <p:sldId id="293" r:id="rId38"/>
    <p:sldId id="295" r:id="rId39"/>
    <p:sldId id="296" r:id="rId40"/>
    <p:sldId id="297" r:id="rId41"/>
    <p:sldId id="299" r:id="rId42"/>
    <p:sldId id="300" r:id="rId43"/>
    <p:sldId id="324" r:id="rId44"/>
    <p:sldId id="325" r:id="rId45"/>
    <p:sldId id="285"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mbria" panose="02040503050406030204" pitchFamily="18" charset="0"/>
      <p:regular r:id="rId52"/>
      <p:bold r:id="rId53"/>
      <p:italic r:id="rId54"/>
      <p:boldItalic r:id="rId55"/>
    </p:embeddedFont>
    <p:embeddedFont>
      <p:font typeface="Lora"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DbZiink7qqGsxLYpJlUosn8FI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2" y="-3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PE"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378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886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249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4989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361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1" name="Google Shape;1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2632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69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3752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362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0504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8041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6011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4130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7720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945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603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7511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4110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6012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5875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1822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6028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655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6128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7052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9385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4728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PE"/>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626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445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726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4776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1098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6"/>
        <p:cNvGrpSpPr/>
        <p:nvPr/>
      </p:nvGrpSpPr>
      <p:grpSpPr>
        <a:xfrm>
          <a:off x="0" y="0"/>
          <a:ext cx="0" cy="0"/>
          <a:chOff x="0" y="0"/>
          <a:chExt cx="0" cy="0"/>
        </a:xfrm>
      </p:grpSpPr>
      <p:sp>
        <p:nvSpPr>
          <p:cNvPr id="77" name="Google Shape;7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2"/>
        <p:cNvGrpSpPr/>
        <p:nvPr/>
      </p:nvGrpSpPr>
      <p:grpSpPr>
        <a:xfrm>
          <a:off x="0" y="0"/>
          <a:ext cx="0" cy="0"/>
          <a:chOff x="0" y="0"/>
          <a:chExt cx="0" cy="0"/>
        </a:xfrm>
      </p:grpSpPr>
      <p:sp>
        <p:nvSpPr>
          <p:cNvPr id="83" name="Google Shape;83;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erre">
  <p:cSld name="Cierre">
    <p:spTree>
      <p:nvGrpSpPr>
        <p:cNvPr id="1" name="Shape 88"/>
        <p:cNvGrpSpPr/>
        <p:nvPr/>
      </p:nvGrpSpPr>
      <p:grpSpPr>
        <a:xfrm>
          <a:off x="0" y="0"/>
          <a:ext cx="0" cy="0"/>
          <a:chOff x="0" y="0"/>
          <a:chExt cx="0" cy="0"/>
        </a:xfrm>
      </p:grpSpPr>
      <p:sp>
        <p:nvSpPr>
          <p:cNvPr id="89" name="Google Shape;89;p29"/>
          <p:cNvSpPr>
            <a:spLocks noGrp="1"/>
          </p:cNvSpPr>
          <p:nvPr>
            <p:ph type="pic" idx="2"/>
          </p:nvPr>
        </p:nvSpPr>
        <p:spPr>
          <a:xfrm>
            <a:off x="0" y="0"/>
            <a:ext cx="12192000" cy="6858000"/>
          </a:xfrm>
          <a:prstGeom prst="rect">
            <a:avLst/>
          </a:prstGeom>
          <a:noFill/>
          <a:ln>
            <a:noFill/>
          </a:ln>
        </p:spPr>
      </p:sp>
      <p:sp>
        <p:nvSpPr>
          <p:cNvPr id="90" name="Google Shape;90;p29"/>
          <p:cNvSpPr txBox="1">
            <a:spLocks noGrp="1"/>
          </p:cNvSpPr>
          <p:nvPr>
            <p:ph type="title"/>
          </p:nvPr>
        </p:nvSpPr>
        <p:spPr>
          <a:xfrm>
            <a:off x="702365" y="1660810"/>
            <a:ext cx="10787270" cy="83064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9"/>
          <p:cNvSpPr txBox="1">
            <a:spLocks noGrp="1"/>
          </p:cNvSpPr>
          <p:nvPr>
            <p:ph type="body" idx="1"/>
          </p:nvPr>
        </p:nvSpPr>
        <p:spPr>
          <a:xfrm>
            <a:off x="3512343" y="5137992"/>
            <a:ext cx="5167313" cy="518795"/>
          </a:xfrm>
          <a:prstGeom prst="rect">
            <a:avLst/>
          </a:prstGeom>
          <a:gradFill>
            <a:gsLst>
              <a:gs pos="0">
                <a:schemeClr val="accent5"/>
              </a:gs>
              <a:gs pos="50000">
                <a:schemeClr val="accent1"/>
              </a:gs>
              <a:gs pos="100000">
                <a:srgbClr val="ED8037"/>
              </a:gs>
            </a:gsLst>
            <a:lin ang="10800000" scaled="0"/>
          </a:gra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2400"/>
              <a:buNone/>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2" name="Google Shape;92;p29"/>
          <p:cNvSpPr txBox="1">
            <a:spLocks noGrp="1"/>
          </p:cNvSpPr>
          <p:nvPr>
            <p:ph type="body" idx="3"/>
          </p:nvPr>
        </p:nvSpPr>
        <p:spPr>
          <a:xfrm>
            <a:off x="588194"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2400"/>
              <a:buNone/>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3" name="Google Shape;93;p29"/>
          <p:cNvSpPr txBox="1">
            <a:spLocks noGrp="1"/>
          </p:cNvSpPr>
          <p:nvPr>
            <p:ph type="body" idx="4"/>
          </p:nvPr>
        </p:nvSpPr>
        <p:spPr>
          <a:xfrm>
            <a:off x="4563664" y="3893330"/>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2400"/>
              <a:buNone/>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4" name="Google Shape;94;p29"/>
          <p:cNvSpPr txBox="1">
            <a:spLocks noGrp="1"/>
          </p:cNvSpPr>
          <p:nvPr>
            <p:ph type="body" idx="5"/>
          </p:nvPr>
        </p:nvSpPr>
        <p:spPr>
          <a:xfrm>
            <a:off x="8539138"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2400"/>
              <a:buNone/>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5" name="Google Shape;95;p29"/>
          <p:cNvSpPr>
            <a:spLocks noGrp="1"/>
          </p:cNvSpPr>
          <p:nvPr>
            <p:ph type="clipArt" idx="6"/>
          </p:nvPr>
        </p:nvSpPr>
        <p:spPr>
          <a:xfrm>
            <a:off x="1754768" y="3098985"/>
            <a:ext cx="731520" cy="731520"/>
          </a:xfrm>
          <a:prstGeom prst="rect">
            <a:avLst/>
          </a:prstGeom>
          <a:noFill/>
          <a:ln>
            <a:noFill/>
          </a:ln>
        </p:spPr>
      </p:sp>
      <p:sp>
        <p:nvSpPr>
          <p:cNvPr id="96" name="Google Shape;96;p29"/>
          <p:cNvSpPr>
            <a:spLocks noGrp="1"/>
          </p:cNvSpPr>
          <p:nvPr>
            <p:ph type="clipArt" idx="7"/>
          </p:nvPr>
        </p:nvSpPr>
        <p:spPr>
          <a:xfrm>
            <a:off x="5730240" y="3098985"/>
            <a:ext cx="731520" cy="731520"/>
          </a:xfrm>
          <a:prstGeom prst="rect">
            <a:avLst/>
          </a:prstGeom>
          <a:noFill/>
          <a:ln>
            <a:noFill/>
          </a:ln>
        </p:spPr>
      </p:sp>
      <p:sp>
        <p:nvSpPr>
          <p:cNvPr id="97" name="Google Shape;97;p29"/>
          <p:cNvSpPr>
            <a:spLocks noGrp="1"/>
          </p:cNvSpPr>
          <p:nvPr>
            <p:ph type="clipArt" idx="8"/>
          </p:nvPr>
        </p:nvSpPr>
        <p:spPr>
          <a:xfrm>
            <a:off x="9705712" y="3098985"/>
            <a:ext cx="731520" cy="73152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ierre">
  <p:cSld name="Cierre">
    <p:spTree>
      <p:nvGrpSpPr>
        <p:cNvPr id="1" name="Shape 104"/>
        <p:cNvGrpSpPr/>
        <p:nvPr/>
      </p:nvGrpSpPr>
      <p:grpSpPr>
        <a:xfrm>
          <a:off x="0" y="0"/>
          <a:ext cx="0" cy="0"/>
          <a:chOff x="0" y="0"/>
          <a:chExt cx="0" cy="0"/>
        </a:xfrm>
      </p:grpSpPr>
      <p:sp>
        <p:nvSpPr>
          <p:cNvPr id="105" name="Google Shape;105;p30"/>
          <p:cNvSpPr>
            <a:spLocks noGrp="1"/>
          </p:cNvSpPr>
          <p:nvPr>
            <p:ph type="pic" idx="2"/>
          </p:nvPr>
        </p:nvSpPr>
        <p:spPr>
          <a:xfrm>
            <a:off x="0" y="0"/>
            <a:ext cx="12192000" cy="6858000"/>
          </a:xfrm>
          <a:prstGeom prst="rect">
            <a:avLst/>
          </a:prstGeom>
          <a:noFill/>
          <a:ln>
            <a:noFill/>
          </a:ln>
        </p:spPr>
      </p:sp>
      <p:sp>
        <p:nvSpPr>
          <p:cNvPr id="106" name="Google Shape;106;p30"/>
          <p:cNvSpPr txBox="1">
            <a:spLocks noGrp="1"/>
          </p:cNvSpPr>
          <p:nvPr>
            <p:ph type="title"/>
          </p:nvPr>
        </p:nvSpPr>
        <p:spPr>
          <a:xfrm>
            <a:off x="702365" y="1660810"/>
            <a:ext cx="10787270" cy="83064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0"/>
          <p:cNvSpPr txBox="1">
            <a:spLocks noGrp="1"/>
          </p:cNvSpPr>
          <p:nvPr>
            <p:ph type="body" idx="1"/>
          </p:nvPr>
        </p:nvSpPr>
        <p:spPr>
          <a:xfrm>
            <a:off x="3512343" y="5137992"/>
            <a:ext cx="5167313" cy="518795"/>
          </a:xfrm>
          <a:prstGeom prst="rect">
            <a:avLst/>
          </a:prstGeom>
          <a:gradFill>
            <a:gsLst>
              <a:gs pos="0">
                <a:schemeClr val="accent5"/>
              </a:gs>
              <a:gs pos="50000">
                <a:schemeClr val="accent1"/>
              </a:gs>
              <a:gs pos="100000">
                <a:srgbClr val="ED8037"/>
              </a:gs>
            </a:gsLst>
            <a:lin ang="10800000" scaled="0"/>
          </a:gra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2400"/>
              <a:buNone/>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8" name="Google Shape;108;p30"/>
          <p:cNvSpPr txBox="1">
            <a:spLocks noGrp="1"/>
          </p:cNvSpPr>
          <p:nvPr>
            <p:ph type="body" idx="3"/>
          </p:nvPr>
        </p:nvSpPr>
        <p:spPr>
          <a:xfrm>
            <a:off x="588194"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2400"/>
              <a:buNone/>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9" name="Google Shape;109;p30"/>
          <p:cNvSpPr txBox="1">
            <a:spLocks noGrp="1"/>
          </p:cNvSpPr>
          <p:nvPr>
            <p:ph type="body" idx="4"/>
          </p:nvPr>
        </p:nvSpPr>
        <p:spPr>
          <a:xfrm>
            <a:off x="4563664" y="3893330"/>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2400"/>
              <a:buNone/>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0" name="Google Shape;110;p30"/>
          <p:cNvSpPr txBox="1">
            <a:spLocks noGrp="1"/>
          </p:cNvSpPr>
          <p:nvPr>
            <p:ph type="body" idx="5"/>
          </p:nvPr>
        </p:nvSpPr>
        <p:spPr>
          <a:xfrm>
            <a:off x="8539138" y="3903126"/>
            <a:ext cx="3064668" cy="51879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l">
              <a:lnSpc>
                <a:spcPct val="90000"/>
              </a:lnSpc>
              <a:spcBef>
                <a:spcPts val="500"/>
              </a:spcBef>
              <a:spcAft>
                <a:spcPts val="0"/>
              </a:spcAft>
              <a:buClr>
                <a:schemeClr val="lt1"/>
              </a:buClr>
              <a:buSzPts val="2400"/>
              <a:buNone/>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1" name="Google Shape;111;p30"/>
          <p:cNvSpPr>
            <a:spLocks noGrp="1"/>
          </p:cNvSpPr>
          <p:nvPr>
            <p:ph type="clipArt" idx="6"/>
          </p:nvPr>
        </p:nvSpPr>
        <p:spPr>
          <a:xfrm>
            <a:off x="1754768" y="3098985"/>
            <a:ext cx="731520" cy="731520"/>
          </a:xfrm>
          <a:prstGeom prst="rect">
            <a:avLst/>
          </a:prstGeom>
          <a:noFill/>
          <a:ln>
            <a:noFill/>
          </a:ln>
        </p:spPr>
      </p:sp>
      <p:sp>
        <p:nvSpPr>
          <p:cNvPr id="112" name="Google Shape;112;p30"/>
          <p:cNvSpPr>
            <a:spLocks noGrp="1"/>
          </p:cNvSpPr>
          <p:nvPr>
            <p:ph type="clipArt" idx="7"/>
          </p:nvPr>
        </p:nvSpPr>
        <p:spPr>
          <a:xfrm>
            <a:off x="5730240" y="3098985"/>
            <a:ext cx="731520" cy="731520"/>
          </a:xfrm>
          <a:prstGeom prst="rect">
            <a:avLst/>
          </a:prstGeom>
          <a:noFill/>
          <a:ln>
            <a:noFill/>
          </a:ln>
        </p:spPr>
      </p:sp>
      <p:sp>
        <p:nvSpPr>
          <p:cNvPr id="113" name="Google Shape;113;p30"/>
          <p:cNvSpPr>
            <a:spLocks noGrp="1"/>
          </p:cNvSpPr>
          <p:nvPr>
            <p:ph type="clipArt" idx="8"/>
          </p:nvPr>
        </p:nvSpPr>
        <p:spPr>
          <a:xfrm>
            <a:off x="9705712" y="3098985"/>
            <a:ext cx="731520" cy="73152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1"/>
        <p:cNvGrpSpPr/>
        <p:nvPr/>
      </p:nvGrpSpPr>
      <p:grpSpPr>
        <a:xfrm>
          <a:off x="0" y="0"/>
          <a:ext cx="0" cy="0"/>
          <a:chOff x="0" y="0"/>
          <a:chExt cx="0" cy="0"/>
        </a:xfrm>
      </p:grpSpPr>
      <p:sp>
        <p:nvSpPr>
          <p:cNvPr id="22" name="Google Shape;2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pic>
        <p:nvPicPr>
          <p:cNvPr id="25" name="Google Shape;25;p27"/>
          <p:cNvPicPr preferRelativeResize="0"/>
          <p:nvPr/>
        </p:nvPicPr>
        <p:blipFill rotWithShape="1">
          <a:blip r:embed="rId2">
            <a:alphaModFix/>
          </a:blip>
          <a:srcRect/>
          <a:stretch/>
        </p:blipFill>
        <p:spPr>
          <a:xfrm>
            <a:off x="0" y="6228552"/>
            <a:ext cx="12192000" cy="683163"/>
          </a:xfrm>
          <a:prstGeom prst="rect">
            <a:avLst/>
          </a:prstGeom>
          <a:noFill/>
          <a:ln>
            <a:noFill/>
          </a:ln>
        </p:spPr>
      </p:pic>
      <p:pic>
        <p:nvPicPr>
          <p:cNvPr id="26" name="Google Shape;26;p27"/>
          <p:cNvPicPr preferRelativeResize="0"/>
          <p:nvPr/>
        </p:nvPicPr>
        <p:blipFill rotWithShape="1">
          <a:blip r:embed="rId3">
            <a:alphaModFix/>
          </a:blip>
          <a:srcRect/>
          <a:stretch/>
        </p:blipFill>
        <p:spPr>
          <a:xfrm>
            <a:off x="88815" y="6287910"/>
            <a:ext cx="580668" cy="58066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7"/>
        <p:cNvGrpSpPr/>
        <p:nvPr/>
      </p:nvGrpSpPr>
      <p:grpSpPr>
        <a:xfrm>
          <a:off x="0" y="0"/>
          <a:ext cx="0" cy="0"/>
          <a:chOff x="0" y="0"/>
          <a:chExt cx="0" cy="0"/>
        </a:xfrm>
      </p:grpSpPr>
      <p:sp>
        <p:nvSpPr>
          <p:cNvPr id="28" name="Google Shape;2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pic>
        <p:nvPicPr>
          <p:cNvPr id="33" name="Google Shape;33;p31"/>
          <p:cNvPicPr preferRelativeResize="0"/>
          <p:nvPr/>
        </p:nvPicPr>
        <p:blipFill rotWithShape="1">
          <a:blip r:embed="rId2">
            <a:alphaModFix/>
          </a:blip>
          <a:srcRect/>
          <a:stretch/>
        </p:blipFill>
        <p:spPr>
          <a:xfrm>
            <a:off x="0" y="6228552"/>
            <a:ext cx="12192000" cy="683163"/>
          </a:xfrm>
          <a:prstGeom prst="rect">
            <a:avLst/>
          </a:prstGeom>
          <a:noFill/>
          <a:ln>
            <a:noFill/>
          </a:ln>
        </p:spPr>
      </p:pic>
      <p:pic>
        <p:nvPicPr>
          <p:cNvPr id="34" name="Google Shape;34;p31"/>
          <p:cNvPicPr preferRelativeResize="0"/>
          <p:nvPr/>
        </p:nvPicPr>
        <p:blipFill rotWithShape="1">
          <a:blip r:embed="rId3">
            <a:alphaModFix/>
          </a:blip>
          <a:srcRect/>
          <a:stretch/>
        </p:blipFill>
        <p:spPr>
          <a:xfrm>
            <a:off x="88815" y="6287910"/>
            <a:ext cx="580668" cy="5806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1"/>
        <p:cNvGrpSpPr/>
        <p:nvPr/>
      </p:nvGrpSpPr>
      <p:grpSpPr>
        <a:xfrm>
          <a:off x="0" y="0"/>
          <a:ext cx="0" cy="0"/>
          <a:chOff x="0" y="0"/>
          <a:chExt cx="0" cy="0"/>
        </a:xfrm>
      </p:grpSpPr>
      <p:sp>
        <p:nvSpPr>
          <p:cNvPr id="42" name="Google Shape;4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8"/>
        <p:cNvGrpSpPr/>
        <p:nvPr/>
      </p:nvGrpSpPr>
      <p:grpSpPr>
        <a:xfrm>
          <a:off x="0" y="0"/>
          <a:ext cx="0" cy="0"/>
          <a:chOff x="0" y="0"/>
          <a:chExt cx="0" cy="0"/>
        </a:xfrm>
      </p:grpSpPr>
      <p:sp>
        <p:nvSpPr>
          <p:cNvPr id="49" name="Google Shape;49;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7"/>
        <p:cNvGrpSpPr/>
        <p:nvPr/>
      </p:nvGrpSpPr>
      <p:grpSpPr>
        <a:xfrm>
          <a:off x="0" y="0"/>
          <a:ext cx="0" cy="0"/>
          <a:chOff x="0" y="0"/>
          <a:chExt cx="0" cy="0"/>
        </a:xfrm>
      </p:grpSpPr>
      <p:sp>
        <p:nvSpPr>
          <p:cNvPr id="58" name="Google Shape;58;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2"/>
        <p:cNvGrpSpPr/>
        <p:nvPr/>
      </p:nvGrpSpPr>
      <p:grpSpPr>
        <a:xfrm>
          <a:off x="0" y="0"/>
          <a:ext cx="0" cy="0"/>
          <a:chOff x="0" y="0"/>
          <a:chExt cx="0" cy="0"/>
        </a:xfrm>
      </p:grpSpPr>
      <p:sp>
        <p:nvSpPr>
          <p:cNvPr id="63" name="Google Shape;63;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9"/>
        <p:cNvGrpSpPr/>
        <p:nvPr/>
      </p:nvGrpSpPr>
      <p:grpSpPr>
        <a:xfrm>
          <a:off x="0" y="0"/>
          <a:ext cx="0" cy="0"/>
          <a:chOff x="0" y="0"/>
          <a:chExt cx="0" cy="0"/>
        </a:xfrm>
      </p:grpSpPr>
      <p:sp>
        <p:nvSpPr>
          <p:cNvPr id="70" name="Google Shape;70;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7"/>
          <p:cNvSpPr>
            <a:spLocks noGrp="1"/>
          </p:cNvSpPr>
          <p:nvPr>
            <p:ph type="pic" idx="2"/>
          </p:nvPr>
        </p:nvSpPr>
        <p:spPr>
          <a:xfrm>
            <a:off x="5183188" y="987425"/>
            <a:ext cx="6172200" cy="4873625"/>
          </a:xfrm>
          <a:prstGeom prst="rect">
            <a:avLst/>
          </a:prstGeom>
          <a:noFill/>
          <a:ln>
            <a:noFill/>
          </a:ln>
        </p:spPr>
      </p:sp>
      <p:sp>
        <p:nvSpPr>
          <p:cNvPr id="72" name="Google Shape;72;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8"/>
        <p:cNvGrpSpPr/>
        <p:nvPr/>
      </p:nvGrpSpPr>
      <p:grpSpPr>
        <a:xfrm>
          <a:off x="0" y="0"/>
          <a:ext cx="0" cy="0"/>
          <a:chOff x="0" y="0"/>
          <a:chExt cx="0" cy="0"/>
        </a:xfrm>
      </p:grpSpPr>
      <p:sp>
        <p:nvSpPr>
          <p:cNvPr id="99" name="Google Shape;9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1" name="Google Shape;10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02" name="Google Shape;10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03" name="Google Shape;10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sumideroszg.com.pe/wp-content/uploads/2022/05/Catalogo-de-Sumideros-ZG-_compressed-1-1-1.pdf" TargetMode="External"/><Relationship Id="rId5" Type="http://schemas.openxmlformats.org/officeDocument/2006/relationships/image" Target="../media/image2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jpg"/><Relationship Id="rId7" Type="http://schemas.openxmlformats.org/officeDocument/2006/relationships/image" Target="../media/image35.png"/><Relationship Id="rId12" Type="http://schemas.openxmlformats.org/officeDocument/2006/relationships/image" Target="../media/image40.jpg"/><Relationship Id="rId2" Type="http://schemas.openxmlformats.org/officeDocument/2006/relationships/notesSlide" Target="../notesSlides/notesSlide14.xml"/><Relationship Id="rId16"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jpg"/><Relationship Id="rId5" Type="http://schemas.openxmlformats.org/officeDocument/2006/relationships/image" Target="../media/image33.png"/><Relationship Id="rId15" Type="http://schemas.openxmlformats.org/officeDocument/2006/relationships/image" Target="../media/image43.jpg"/><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14.png"/><Relationship Id="rId7" Type="http://schemas.openxmlformats.org/officeDocument/2006/relationships/image" Target="../media/image59.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jpeg"/></Relationships>
</file>

<file path=ppt/slides/_rels/slide2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14.png"/><Relationship Id="rId7"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jp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 name="Imagen 2">
            <a:extLst>
              <a:ext uri="{FF2B5EF4-FFF2-40B4-BE49-F238E27FC236}">
                <a16:creationId xmlns:a16="http://schemas.microsoft.com/office/drawing/2014/main" id="{C85FD9E7-2CD1-4E0E-A56B-48E022E7EBEB}"/>
              </a:ext>
            </a:extLst>
          </p:cNvPr>
          <p:cNvPicPr>
            <a:picLocks noChangeAspect="1"/>
          </p:cNvPicPr>
          <p:nvPr/>
        </p:nvPicPr>
        <p:blipFill>
          <a:blip r:embed="rId3"/>
          <a:stretch>
            <a:fillRect/>
          </a:stretch>
        </p:blipFill>
        <p:spPr>
          <a:xfrm>
            <a:off x="19050" y="113326"/>
            <a:ext cx="12172950" cy="2085975"/>
          </a:xfrm>
          <a:prstGeom prst="rect">
            <a:avLst/>
          </a:prstGeom>
        </p:spPr>
      </p:pic>
      <p:sp>
        <p:nvSpPr>
          <p:cNvPr id="6" name="Google Shape;165;p5">
            <a:extLst>
              <a:ext uri="{FF2B5EF4-FFF2-40B4-BE49-F238E27FC236}">
                <a16:creationId xmlns:a16="http://schemas.microsoft.com/office/drawing/2014/main" id="{DB3E4A0B-FF20-4FEF-A212-E574AD8FEF21}"/>
              </a:ext>
            </a:extLst>
          </p:cNvPr>
          <p:cNvSpPr/>
          <p:nvPr/>
        </p:nvSpPr>
        <p:spPr>
          <a:xfrm>
            <a:off x="724397" y="113326"/>
            <a:ext cx="9179626" cy="55286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400" b="0" i="0" u="none" strike="noStrike" cap="none" dirty="0">
                <a:solidFill>
                  <a:schemeClr val="lt1"/>
                </a:solidFill>
                <a:latin typeface="Times New Roman"/>
                <a:ea typeface="Times New Roman"/>
                <a:cs typeface="Times New Roman"/>
                <a:sym typeface="Times New Roman"/>
              </a:rPr>
              <a:t>DESCRIPCIÓN DEL LUGAR DE LA EJECUCIÓN</a:t>
            </a:r>
            <a:endParaRPr sz="2000" b="0" i="0" u="none" strike="noStrike" cap="none" dirty="0">
              <a:solidFill>
                <a:schemeClr val="lt1"/>
              </a:solidFill>
              <a:latin typeface="Calibri"/>
              <a:ea typeface="Calibri"/>
              <a:cs typeface="Calibri"/>
              <a:sym typeface="Calibri"/>
            </a:endParaRPr>
          </a:p>
        </p:txBody>
      </p:sp>
      <p:pic>
        <p:nvPicPr>
          <p:cNvPr id="7" name="Google Shape;182;p7">
            <a:extLst>
              <a:ext uri="{FF2B5EF4-FFF2-40B4-BE49-F238E27FC236}">
                <a16:creationId xmlns:a16="http://schemas.microsoft.com/office/drawing/2014/main" id="{BB6E134F-8BC3-48F8-8AE7-48F9932A457F}"/>
              </a:ext>
            </a:extLst>
          </p:cNvPr>
          <p:cNvPicPr preferRelativeResize="0"/>
          <p:nvPr/>
        </p:nvPicPr>
        <p:blipFill rotWithShape="1">
          <a:blip r:embed="rId4">
            <a:alphaModFix/>
          </a:blip>
          <a:srcRect b="5368"/>
          <a:stretch/>
        </p:blipFill>
        <p:spPr>
          <a:xfrm>
            <a:off x="1662185" y="1083642"/>
            <a:ext cx="2952382" cy="2786295"/>
          </a:xfrm>
          <a:prstGeom prst="roundRect">
            <a:avLst>
              <a:gd name="adj" fmla="val 8594"/>
            </a:avLst>
          </a:prstGeom>
          <a:solidFill>
            <a:srgbClr val="ECECEC"/>
          </a:solidFill>
          <a:ln>
            <a:noFill/>
          </a:ln>
          <a:effectLst>
            <a:reflection stA="38000" endPos="28000" dist="5000" dir="5400000" sy="-100000" algn="bl" rotWithShape="0"/>
          </a:effectLst>
        </p:spPr>
      </p:pic>
      <p:sp>
        <p:nvSpPr>
          <p:cNvPr id="8" name="Flecha: pentágono 7">
            <a:extLst>
              <a:ext uri="{FF2B5EF4-FFF2-40B4-BE49-F238E27FC236}">
                <a16:creationId xmlns:a16="http://schemas.microsoft.com/office/drawing/2014/main" id="{7D60495D-3D69-4A32-ABA9-32774BACD70A}"/>
              </a:ext>
            </a:extLst>
          </p:cNvPr>
          <p:cNvSpPr/>
          <p:nvPr/>
        </p:nvSpPr>
        <p:spPr>
          <a:xfrm>
            <a:off x="5442612" y="1083642"/>
            <a:ext cx="1325826" cy="42658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latin typeface="Times New Roman" panose="02020603050405020304" pitchFamily="18" charset="0"/>
                <a:cs typeface="Times New Roman" panose="02020603050405020304" pitchFamily="18" charset="0"/>
              </a:rPr>
              <a:t>DATOS:</a:t>
            </a:r>
          </a:p>
        </p:txBody>
      </p:sp>
      <p:sp>
        <p:nvSpPr>
          <p:cNvPr id="9" name="CuadroTexto 8">
            <a:extLst>
              <a:ext uri="{FF2B5EF4-FFF2-40B4-BE49-F238E27FC236}">
                <a16:creationId xmlns:a16="http://schemas.microsoft.com/office/drawing/2014/main" id="{4F19BF59-9A62-497C-BB9A-7377AD26D9AD}"/>
              </a:ext>
            </a:extLst>
          </p:cNvPr>
          <p:cNvSpPr txBox="1"/>
          <p:nvPr/>
        </p:nvSpPr>
        <p:spPr>
          <a:xfrm>
            <a:off x="5149318" y="1626819"/>
            <a:ext cx="5810002" cy="2031325"/>
          </a:xfrm>
          <a:prstGeom prst="rect">
            <a:avLst/>
          </a:prstGeom>
          <a:noFill/>
        </p:spPr>
        <p:txBody>
          <a:bodyPr wrap="square">
            <a:spAutoFit/>
          </a:bodyPr>
          <a:lstStyle/>
          <a:p>
            <a:pPr marL="228600" marR="3175" algn="just">
              <a:spcBef>
                <a:spcPts val="600"/>
              </a:spcBef>
              <a:spcAft>
                <a:spcPts val="0"/>
              </a:spcAft>
            </a:pPr>
            <a:r>
              <a:rPr lang="es-PE" dirty="0">
                <a:latin typeface="Times New Roman" panose="02020603050405020304" pitchFamily="18" charset="0"/>
                <a:ea typeface="Arial" panose="020B0604020202020204" pitchFamily="34" charset="0"/>
              </a:rPr>
              <a:t>SUMIDEROS Z&amp;G S.A.C. es una </a:t>
            </a:r>
            <a:r>
              <a:rPr lang="es-PE" sz="1400" dirty="0">
                <a:effectLst/>
                <a:latin typeface="Times New Roman" panose="02020603050405020304" pitchFamily="18" charset="0"/>
                <a:ea typeface="Arial" panose="020B0604020202020204" pitchFamily="34" charset="0"/>
              </a:rPr>
              <a:t>empresa dedica al rubro de manufactura y está ubicada en el departamento de Lima, distrito Villa el Salvador Ca. 5, Villa EL Salvador 15842, con un área de 600 m² el cual se dedica a la fabricación y distribución de Sumideros, registro, trampa campana, tapón con Jebe, tapón rejilla, Sumideros mixto en bronce y cromado, un sumidero es un tipo de dolina circular que actúa como desagüe natural para el agua. La empresa se fundó en el año 2017, en su inicio fue emprendimiento de parte de la señora Zulma Romaní aiquipa la cual dé a pocos fue creciendo hasta convertirse en lo que es hoy.</a:t>
            </a:r>
            <a:endParaRPr lang="es-PE" sz="1200" dirty="0">
              <a:effectLst/>
              <a:latin typeface="Arial" panose="020B0604020202020204" pitchFamily="34" charset="0"/>
              <a:ea typeface="Arial" panose="020B0604020202020204" pitchFamily="34" charset="0"/>
            </a:endParaRPr>
          </a:p>
        </p:txBody>
      </p:sp>
      <p:pic>
        <p:nvPicPr>
          <p:cNvPr id="10" name="Google Shape;190;p8">
            <a:extLst>
              <a:ext uri="{FF2B5EF4-FFF2-40B4-BE49-F238E27FC236}">
                <a16:creationId xmlns:a16="http://schemas.microsoft.com/office/drawing/2014/main" id="{782679AC-08D2-40F0-BA9F-78C147A0ED01}"/>
              </a:ext>
            </a:extLst>
          </p:cNvPr>
          <p:cNvPicPr preferRelativeResize="0"/>
          <p:nvPr/>
        </p:nvPicPr>
        <p:blipFill rotWithShape="1">
          <a:blip r:embed="rId5">
            <a:alphaModFix/>
          </a:blip>
          <a:srcRect/>
          <a:stretch/>
        </p:blipFill>
        <p:spPr>
          <a:xfrm>
            <a:off x="7053699" y="3658144"/>
            <a:ext cx="3904263" cy="239042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12" name="CuadroTexto 11">
            <a:extLst>
              <a:ext uri="{FF2B5EF4-FFF2-40B4-BE49-F238E27FC236}">
                <a16:creationId xmlns:a16="http://schemas.microsoft.com/office/drawing/2014/main" id="{7480007F-1CA4-47C8-9626-3090B94BE79A}"/>
              </a:ext>
            </a:extLst>
          </p:cNvPr>
          <p:cNvSpPr txBox="1"/>
          <p:nvPr/>
        </p:nvSpPr>
        <p:spPr>
          <a:xfrm>
            <a:off x="627915" y="4607933"/>
            <a:ext cx="3801581" cy="1461939"/>
          </a:xfrm>
          <a:prstGeom prst="rect">
            <a:avLst/>
          </a:prstGeom>
          <a:noFill/>
        </p:spPr>
        <p:txBody>
          <a:bodyPr wrap="square">
            <a:spAutoFit/>
          </a:bodyPr>
          <a:lstStyle/>
          <a:p>
            <a:pPr marL="228600" marR="3175" algn="just">
              <a:spcBef>
                <a:spcPts val="600"/>
              </a:spcBef>
              <a:spcAft>
                <a:spcPts val="0"/>
              </a:spcAft>
            </a:pPr>
            <a:r>
              <a:rPr lang="es-PE" sz="1400" b="1" dirty="0">
                <a:effectLst/>
                <a:latin typeface="Times New Roman" panose="02020603050405020304" pitchFamily="18" charset="0"/>
                <a:ea typeface="Arial" panose="020B0604020202020204" pitchFamily="34" charset="0"/>
              </a:rPr>
              <a:t>¿Qué es un sumidero?</a:t>
            </a:r>
            <a:endParaRPr lang="es-PE" sz="1200" dirty="0">
              <a:effectLst/>
              <a:latin typeface="Arial" panose="020B0604020202020204" pitchFamily="34" charset="0"/>
              <a:ea typeface="Arial" panose="020B0604020202020204" pitchFamily="34" charset="0"/>
            </a:endParaRPr>
          </a:p>
          <a:p>
            <a:pPr marL="228600" marR="3175" algn="just">
              <a:spcBef>
                <a:spcPts val="600"/>
              </a:spcBef>
              <a:spcAft>
                <a:spcPts val="0"/>
              </a:spcAft>
            </a:pPr>
            <a:r>
              <a:rPr lang="es-PE" sz="1400" dirty="0">
                <a:effectLst/>
                <a:latin typeface="Times New Roman" panose="02020603050405020304" pitchFamily="18" charset="0"/>
                <a:ea typeface="Arial" panose="020B0604020202020204" pitchFamily="34" charset="0"/>
              </a:rPr>
              <a:t>Los sumideros son estructuras encargadas de recolectar la escorrentía producida en la superficie de las áreas de drenaje y conducirla al sistema de tuberías de alcantarillado dentro de unas condiciones seguras.</a:t>
            </a:r>
            <a:endParaRPr lang="es-PE" sz="1200" dirty="0">
              <a:effectLst/>
              <a:latin typeface="Arial" panose="020B0604020202020204" pitchFamily="34" charset="0"/>
              <a:ea typeface="Arial" panose="020B0604020202020204" pitchFamily="34" charset="0"/>
            </a:endParaRPr>
          </a:p>
        </p:txBody>
      </p:sp>
      <p:pic>
        <p:nvPicPr>
          <p:cNvPr id="13" name="Imagen 12">
            <a:extLst>
              <a:ext uri="{FF2B5EF4-FFF2-40B4-BE49-F238E27FC236}">
                <a16:creationId xmlns:a16="http://schemas.microsoft.com/office/drawing/2014/main" id="{201159CD-3566-4B4B-817F-5051F49A409D}"/>
              </a:ext>
            </a:extLst>
          </p:cNvPr>
          <p:cNvPicPr>
            <a:picLocks noChangeAspect="1"/>
          </p:cNvPicPr>
          <p:nvPr/>
        </p:nvPicPr>
        <p:blipFill>
          <a:blip r:embed="rId6"/>
          <a:stretch>
            <a:fillRect/>
          </a:stretch>
        </p:blipFill>
        <p:spPr>
          <a:xfrm>
            <a:off x="4925169" y="4443493"/>
            <a:ext cx="1632857" cy="1632857"/>
          </a:xfrm>
          <a:prstGeom prst="rect">
            <a:avLst/>
          </a:prstGeom>
        </p:spPr>
      </p:pic>
    </p:spTree>
    <p:extLst>
      <p:ext uri="{BB962C8B-B14F-4D97-AF65-F5344CB8AC3E}">
        <p14:creationId xmlns:p14="http://schemas.microsoft.com/office/powerpoint/2010/main" val="2631603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5"/>
          <p:cNvPicPr preferRelativeResize="0"/>
          <p:nvPr/>
        </p:nvPicPr>
        <p:blipFill rotWithShape="1">
          <a:blip r:embed="rId3">
            <a:alphaModFix/>
          </a:blip>
          <a:srcRect l="831" t="4246" r="1978" b="25266"/>
          <a:stretch/>
        </p:blipFill>
        <p:spPr>
          <a:xfrm>
            <a:off x="0" y="0"/>
            <a:ext cx="12192000" cy="2108200"/>
          </a:xfrm>
          <a:prstGeom prst="rect">
            <a:avLst/>
          </a:prstGeom>
          <a:noFill/>
          <a:ln>
            <a:noFill/>
          </a:ln>
        </p:spPr>
      </p:pic>
      <p:pic>
        <p:nvPicPr>
          <p:cNvPr id="162" name="Google Shape;162;p5"/>
          <p:cNvPicPr preferRelativeResize="0"/>
          <p:nvPr/>
        </p:nvPicPr>
        <p:blipFill rotWithShape="1">
          <a:blip r:embed="rId4">
            <a:alphaModFix/>
          </a:blip>
          <a:srcRect/>
          <a:stretch/>
        </p:blipFill>
        <p:spPr>
          <a:xfrm>
            <a:off x="198295" y="3630844"/>
            <a:ext cx="1533861" cy="1965260"/>
          </a:xfrm>
          <a:prstGeom prst="rect">
            <a:avLst/>
          </a:prstGeom>
          <a:noFill/>
          <a:ln>
            <a:noFill/>
          </a:ln>
        </p:spPr>
      </p:pic>
      <p:pic>
        <p:nvPicPr>
          <p:cNvPr id="163" name="Google Shape;163;p5"/>
          <p:cNvPicPr preferRelativeResize="0"/>
          <p:nvPr/>
        </p:nvPicPr>
        <p:blipFill rotWithShape="1">
          <a:blip r:embed="rId4">
            <a:alphaModFix/>
          </a:blip>
          <a:srcRect/>
          <a:stretch/>
        </p:blipFill>
        <p:spPr>
          <a:xfrm>
            <a:off x="10459843" y="3630844"/>
            <a:ext cx="1533861" cy="1965260"/>
          </a:xfrm>
          <a:prstGeom prst="rect">
            <a:avLst/>
          </a:prstGeom>
          <a:noFill/>
          <a:ln>
            <a:noFill/>
          </a:ln>
        </p:spPr>
      </p:pic>
      <p:pic>
        <p:nvPicPr>
          <p:cNvPr id="164" name="Google Shape;164;p5"/>
          <p:cNvPicPr preferRelativeResize="0"/>
          <p:nvPr/>
        </p:nvPicPr>
        <p:blipFill rotWithShape="1">
          <a:blip r:embed="rId5">
            <a:alphaModFix/>
          </a:blip>
          <a:srcRect/>
          <a:stretch/>
        </p:blipFill>
        <p:spPr>
          <a:xfrm>
            <a:off x="2117741" y="1179048"/>
            <a:ext cx="8212822" cy="4903592"/>
          </a:xfrm>
          <a:prstGeom prst="rect">
            <a:avLst/>
          </a:prstGeom>
          <a:noFill/>
          <a:ln>
            <a:noFill/>
          </a:ln>
        </p:spPr>
      </p:pic>
      <p:sp>
        <p:nvSpPr>
          <p:cNvPr id="165" name="Google Shape;165;p5"/>
          <p:cNvSpPr/>
          <p:nvPr/>
        </p:nvSpPr>
        <p:spPr>
          <a:xfrm>
            <a:off x="2782716" y="100359"/>
            <a:ext cx="695502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b="0" i="0" u="none" strike="noStrike" cap="none" dirty="0">
                <a:solidFill>
                  <a:schemeClr val="lt1"/>
                </a:solidFill>
                <a:latin typeface="Times New Roman"/>
                <a:ea typeface="Times New Roman"/>
                <a:cs typeface="Times New Roman"/>
                <a:sym typeface="Times New Roman"/>
              </a:rPr>
              <a:t>PRODUCTOS</a:t>
            </a:r>
            <a:endParaRPr sz="2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6"/>
          <p:cNvPicPr preferRelativeResize="0"/>
          <p:nvPr/>
        </p:nvPicPr>
        <p:blipFill rotWithShape="1">
          <a:blip r:embed="rId3">
            <a:alphaModFix/>
          </a:blip>
          <a:srcRect l="831" t="4246" r="1978" b="25266"/>
          <a:stretch/>
        </p:blipFill>
        <p:spPr>
          <a:xfrm>
            <a:off x="0" y="0"/>
            <a:ext cx="12192000" cy="2108200"/>
          </a:xfrm>
          <a:prstGeom prst="rect">
            <a:avLst/>
          </a:prstGeom>
          <a:noFill/>
          <a:ln>
            <a:noFill/>
          </a:ln>
        </p:spPr>
      </p:pic>
      <p:pic>
        <p:nvPicPr>
          <p:cNvPr id="171" name="Google Shape;171;p6"/>
          <p:cNvPicPr preferRelativeResize="0"/>
          <p:nvPr/>
        </p:nvPicPr>
        <p:blipFill rotWithShape="1">
          <a:blip r:embed="rId4">
            <a:alphaModFix/>
          </a:blip>
          <a:srcRect/>
          <a:stretch/>
        </p:blipFill>
        <p:spPr>
          <a:xfrm>
            <a:off x="198295" y="3630844"/>
            <a:ext cx="1533861" cy="1965260"/>
          </a:xfrm>
          <a:prstGeom prst="rect">
            <a:avLst/>
          </a:prstGeom>
          <a:noFill/>
          <a:ln>
            <a:noFill/>
          </a:ln>
        </p:spPr>
      </p:pic>
      <p:sp>
        <p:nvSpPr>
          <p:cNvPr id="172" name="Google Shape;172;p6"/>
          <p:cNvSpPr/>
          <p:nvPr/>
        </p:nvSpPr>
        <p:spPr>
          <a:xfrm>
            <a:off x="2782716" y="100359"/>
            <a:ext cx="695502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b="0" i="0" u="none" strike="noStrike" cap="none">
                <a:solidFill>
                  <a:schemeClr val="lt1"/>
                </a:solidFill>
                <a:latin typeface="Times New Roman"/>
                <a:ea typeface="Times New Roman"/>
                <a:cs typeface="Times New Roman"/>
                <a:sym typeface="Times New Roman"/>
              </a:rPr>
              <a:t>PRODUCTOS</a:t>
            </a:r>
            <a:endParaRPr sz="2800" b="0" i="0" u="none" strike="noStrike" cap="none">
              <a:solidFill>
                <a:schemeClr val="lt1"/>
              </a:solidFill>
              <a:latin typeface="Calibri"/>
              <a:ea typeface="Calibri"/>
              <a:cs typeface="Calibri"/>
              <a:sym typeface="Calibri"/>
            </a:endParaRPr>
          </a:p>
        </p:txBody>
      </p:sp>
      <p:pic>
        <p:nvPicPr>
          <p:cNvPr id="173" name="Google Shape;173;p6"/>
          <p:cNvPicPr preferRelativeResize="0"/>
          <p:nvPr/>
        </p:nvPicPr>
        <p:blipFill rotWithShape="1">
          <a:blip r:embed="rId5">
            <a:alphaModFix/>
          </a:blip>
          <a:srcRect/>
          <a:stretch/>
        </p:blipFill>
        <p:spPr>
          <a:xfrm>
            <a:off x="1804987" y="966725"/>
            <a:ext cx="8324665" cy="5081649"/>
          </a:xfrm>
          <a:prstGeom prst="rect">
            <a:avLst/>
          </a:prstGeom>
          <a:noFill/>
          <a:ln>
            <a:noFill/>
          </a:ln>
        </p:spPr>
      </p:pic>
      <p:pic>
        <p:nvPicPr>
          <p:cNvPr id="174" name="Google Shape;174;p6">
            <a:hlinkClick r:id="rId6"/>
          </p:cNvPr>
          <p:cNvPicPr preferRelativeResize="0"/>
          <p:nvPr/>
        </p:nvPicPr>
        <p:blipFill rotWithShape="1">
          <a:blip r:embed="rId7">
            <a:alphaModFix/>
          </a:blip>
          <a:srcRect/>
          <a:stretch/>
        </p:blipFill>
        <p:spPr>
          <a:xfrm>
            <a:off x="10384235" y="4250171"/>
            <a:ext cx="1161267" cy="1161267"/>
          </a:xfrm>
          <a:prstGeom prst="rect">
            <a:avLst/>
          </a:prstGeom>
          <a:noFill/>
          <a:ln>
            <a:noFill/>
          </a:ln>
        </p:spPr>
      </p:pic>
      <p:sp>
        <p:nvSpPr>
          <p:cNvPr id="175" name="Google Shape;175;p6"/>
          <p:cNvSpPr txBox="1"/>
          <p:nvPr/>
        </p:nvSpPr>
        <p:spPr>
          <a:xfrm>
            <a:off x="9933695" y="5411438"/>
            <a:ext cx="245426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PE" sz="1600" b="1" i="0" u="none" strike="noStrike" cap="none">
                <a:solidFill>
                  <a:schemeClr val="dk1"/>
                </a:solidFill>
                <a:latin typeface="Times New Roman"/>
                <a:ea typeface="Times New Roman"/>
                <a:cs typeface="Times New Roman"/>
                <a:sym typeface="Times New Roman"/>
              </a:rPr>
              <a:t>Catalogo de productos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0"/>
          <p:cNvPicPr preferRelativeResize="0"/>
          <p:nvPr/>
        </p:nvPicPr>
        <p:blipFill rotWithShape="1">
          <a:blip r:embed="rId3">
            <a:alphaModFix/>
          </a:blip>
          <a:srcRect l="831" t="4246" r="1978" b="25266"/>
          <a:stretch/>
        </p:blipFill>
        <p:spPr>
          <a:xfrm>
            <a:off x="0" y="0"/>
            <a:ext cx="12192000" cy="2108200"/>
          </a:xfrm>
          <a:prstGeom prst="rect">
            <a:avLst/>
          </a:prstGeom>
          <a:noFill/>
          <a:ln>
            <a:noFill/>
          </a:ln>
        </p:spPr>
      </p:pic>
      <p:sp>
        <p:nvSpPr>
          <p:cNvPr id="206" name="Google Shape;206;p10"/>
          <p:cNvSpPr/>
          <p:nvPr/>
        </p:nvSpPr>
        <p:spPr>
          <a:xfrm>
            <a:off x="3800104" y="100359"/>
            <a:ext cx="5937634"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b="0" i="0" u="none" strike="noStrike" cap="none">
                <a:solidFill>
                  <a:schemeClr val="lt1"/>
                </a:solidFill>
                <a:latin typeface="Times New Roman"/>
                <a:ea typeface="Times New Roman"/>
                <a:cs typeface="Times New Roman"/>
                <a:sym typeface="Times New Roman"/>
              </a:rPr>
              <a:t>ORGANIGRAMA</a:t>
            </a:r>
            <a:endParaRPr sz="2800" b="0" i="0" u="none" strike="noStrike" cap="non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a:stretch/>
        </p:blipFill>
        <p:spPr>
          <a:xfrm>
            <a:off x="1190161" y="1098632"/>
            <a:ext cx="9811678" cy="4618819"/>
          </a:xfrm>
          <a:prstGeom prst="rect">
            <a:avLst/>
          </a:prstGeom>
          <a:noFill/>
          <a:ln>
            <a:noFill/>
          </a:ln>
        </p:spPr>
      </p:pic>
      <p:sp>
        <p:nvSpPr>
          <p:cNvPr id="208" name="Google Shape;208;p10"/>
          <p:cNvSpPr txBox="1"/>
          <p:nvPr/>
        </p:nvSpPr>
        <p:spPr>
          <a:xfrm>
            <a:off x="843148" y="5717451"/>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1"/>
          <p:cNvPicPr preferRelativeResize="0"/>
          <p:nvPr/>
        </p:nvPicPr>
        <p:blipFill rotWithShape="1">
          <a:blip r:embed="rId3">
            <a:alphaModFix/>
          </a:blip>
          <a:srcRect/>
          <a:stretch/>
        </p:blipFill>
        <p:spPr>
          <a:xfrm>
            <a:off x="210102" y="589380"/>
            <a:ext cx="1137655" cy="259687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229" name="Google Shape;229;p11"/>
          <p:cNvPicPr preferRelativeResize="0"/>
          <p:nvPr/>
        </p:nvPicPr>
        <p:blipFill rotWithShape="1">
          <a:blip r:embed="rId4">
            <a:alphaModFix/>
          </a:blip>
          <a:srcRect/>
          <a:stretch/>
        </p:blipFill>
        <p:spPr>
          <a:xfrm>
            <a:off x="2398487" y="903397"/>
            <a:ext cx="2199640" cy="142938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230" name="Google Shape;230;p11"/>
          <p:cNvPicPr preferRelativeResize="0"/>
          <p:nvPr/>
        </p:nvPicPr>
        <p:blipFill rotWithShape="1">
          <a:blip r:embed="rId5">
            <a:alphaModFix/>
          </a:blip>
          <a:srcRect r="18361"/>
          <a:stretch/>
        </p:blipFill>
        <p:spPr>
          <a:xfrm>
            <a:off x="2247780" y="2806289"/>
            <a:ext cx="3250496" cy="128693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231" name="Google Shape;231;p11"/>
          <p:cNvSpPr/>
          <p:nvPr/>
        </p:nvSpPr>
        <p:spPr>
          <a:xfrm>
            <a:off x="39849" y="3324904"/>
            <a:ext cx="1782710"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70C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PE" sz="2000" b="0" i="0" u="none" strike="noStrike" cap="none">
                <a:solidFill>
                  <a:schemeClr val="lt1"/>
                </a:solidFill>
                <a:latin typeface="Times New Roman"/>
                <a:ea typeface="Times New Roman"/>
                <a:cs typeface="Times New Roman"/>
                <a:sym typeface="Times New Roman"/>
              </a:rPr>
              <a:t>Fundición</a:t>
            </a:r>
            <a:endParaRPr sz="2800" b="0" i="0" u="none" strike="noStrike" cap="none">
              <a:solidFill>
                <a:schemeClr val="lt1"/>
              </a:solidFill>
              <a:latin typeface="Calibri"/>
              <a:ea typeface="Calibri"/>
              <a:cs typeface="Calibri"/>
              <a:sym typeface="Calibri"/>
            </a:endParaRPr>
          </a:p>
        </p:txBody>
      </p:sp>
      <p:sp>
        <p:nvSpPr>
          <p:cNvPr id="232" name="Google Shape;232;p11"/>
          <p:cNvSpPr/>
          <p:nvPr/>
        </p:nvSpPr>
        <p:spPr>
          <a:xfrm>
            <a:off x="2363688" y="482679"/>
            <a:ext cx="2628785" cy="37761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70C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PE" sz="2000" b="0" i="0" u="none" strike="noStrike" cap="none">
                <a:solidFill>
                  <a:schemeClr val="lt1"/>
                </a:solidFill>
                <a:latin typeface="Times New Roman"/>
                <a:ea typeface="Times New Roman"/>
                <a:cs typeface="Times New Roman"/>
                <a:sym typeface="Times New Roman"/>
              </a:rPr>
              <a:t>Seleccion del metal</a:t>
            </a:r>
            <a:endParaRPr sz="2000" b="0" i="0" u="none" strike="noStrike" cap="none">
              <a:solidFill>
                <a:schemeClr val="lt1"/>
              </a:solidFill>
              <a:latin typeface="Calibri"/>
              <a:ea typeface="Calibri"/>
              <a:cs typeface="Calibri"/>
              <a:sym typeface="Calibri"/>
            </a:endParaRPr>
          </a:p>
        </p:txBody>
      </p:sp>
      <p:sp>
        <p:nvSpPr>
          <p:cNvPr id="233" name="Google Shape;233;p11"/>
          <p:cNvSpPr/>
          <p:nvPr/>
        </p:nvSpPr>
        <p:spPr>
          <a:xfrm>
            <a:off x="2216468" y="2401835"/>
            <a:ext cx="2749864" cy="37761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70C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PE" sz="2000" b="0" i="0" u="none" strike="noStrike" cap="none" dirty="0">
                <a:solidFill>
                  <a:schemeClr val="lt1"/>
                </a:solidFill>
                <a:latin typeface="Times New Roman"/>
                <a:ea typeface="Times New Roman"/>
                <a:cs typeface="Times New Roman"/>
                <a:sym typeface="Times New Roman"/>
              </a:rPr>
              <a:t>Diseño de la pieza</a:t>
            </a:r>
            <a:endParaRPr sz="3200" b="0" i="0" u="none" strike="noStrike" cap="none" dirty="0">
              <a:solidFill>
                <a:schemeClr val="lt1"/>
              </a:solidFill>
              <a:latin typeface="Calibri"/>
              <a:ea typeface="Calibri"/>
              <a:cs typeface="Calibri"/>
              <a:sym typeface="Calibri"/>
            </a:endParaRPr>
          </a:p>
        </p:txBody>
      </p:sp>
      <p:sp>
        <p:nvSpPr>
          <p:cNvPr id="234" name="Google Shape;234;p11"/>
          <p:cNvSpPr/>
          <p:nvPr/>
        </p:nvSpPr>
        <p:spPr>
          <a:xfrm>
            <a:off x="2232250" y="4168130"/>
            <a:ext cx="2749864" cy="37761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70C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PE" sz="2000" dirty="0">
                <a:solidFill>
                  <a:schemeClr val="lt1"/>
                </a:solidFill>
                <a:latin typeface="Times New Roman"/>
                <a:ea typeface="Calibri"/>
                <a:cs typeface="Times New Roman"/>
                <a:sym typeface="Times New Roman"/>
              </a:rPr>
              <a:t>Fabricación del molde</a:t>
            </a:r>
            <a:endParaRPr sz="3200" b="0" i="0" u="none" strike="noStrike" cap="none" dirty="0">
              <a:solidFill>
                <a:schemeClr val="lt1"/>
              </a:solidFill>
              <a:latin typeface="Calibri"/>
              <a:ea typeface="Calibri"/>
              <a:cs typeface="Calibri"/>
              <a:sym typeface="Calibri"/>
            </a:endParaRPr>
          </a:p>
        </p:txBody>
      </p:sp>
      <p:pic>
        <p:nvPicPr>
          <p:cNvPr id="235" name="Google Shape;235;p11"/>
          <p:cNvPicPr preferRelativeResize="0"/>
          <p:nvPr/>
        </p:nvPicPr>
        <p:blipFill rotWithShape="1">
          <a:blip r:embed="rId6">
            <a:alphaModFix/>
          </a:blip>
          <a:srcRect/>
          <a:stretch/>
        </p:blipFill>
        <p:spPr>
          <a:xfrm>
            <a:off x="2277573" y="4585031"/>
            <a:ext cx="1578578" cy="1452143"/>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236" name="Google Shape;236;p11"/>
          <p:cNvPicPr preferRelativeResize="0"/>
          <p:nvPr/>
        </p:nvPicPr>
        <p:blipFill rotWithShape="1">
          <a:blip r:embed="rId7">
            <a:alphaModFix/>
          </a:blip>
          <a:srcRect/>
          <a:stretch/>
        </p:blipFill>
        <p:spPr>
          <a:xfrm>
            <a:off x="3911365" y="4599905"/>
            <a:ext cx="1655948" cy="117256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237" name="Google Shape;237;p11"/>
          <p:cNvSpPr/>
          <p:nvPr/>
        </p:nvSpPr>
        <p:spPr>
          <a:xfrm>
            <a:off x="6270082" y="506428"/>
            <a:ext cx="2628785" cy="37761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70C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PE" sz="2000" b="0" i="0" u="none" strike="noStrike" cap="none">
                <a:solidFill>
                  <a:schemeClr val="lt1"/>
                </a:solidFill>
                <a:latin typeface="Times New Roman"/>
                <a:ea typeface="Times New Roman"/>
                <a:cs typeface="Times New Roman"/>
                <a:sym typeface="Times New Roman"/>
              </a:rPr>
              <a:t>Colado Del Metal</a:t>
            </a:r>
            <a:endParaRPr sz="2000" b="0" i="0" u="none" strike="noStrike" cap="none">
              <a:solidFill>
                <a:schemeClr val="lt1"/>
              </a:solidFill>
              <a:latin typeface="Calibri"/>
              <a:ea typeface="Calibri"/>
              <a:cs typeface="Calibri"/>
              <a:sym typeface="Calibri"/>
            </a:endParaRPr>
          </a:p>
        </p:txBody>
      </p:sp>
      <p:pic>
        <p:nvPicPr>
          <p:cNvPr id="238" name="Google Shape;238;p11"/>
          <p:cNvPicPr preferRelativeResize="0"/>
          <p:nvPr/>
        </p:nvPicPr>
        <p:blipFill rotWithShape="1">
          <a:blip r:embed="rId8">
            <a:alphaModFix/>
          </a:blip>
          <a:srcRect/>
          <a:stretch/>
        </p:blipFill>
        <p:spPr>
          <a:xfrm>
            <a:off x="6329075" y="927640"/>
            <a:ext cx="1812488" cy="142376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239" name="Google Shape;239;p11"/>
          <p:cNvSpPr/>
          <p:nvPr/>
        </p:nvSpPr>
        <p:spPr>
          <a:xfrm>
            <a:off x="6768921" y="2482225"/>
            <a:ext cx="3339057" cy="37761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70C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PE" sz="2000" b="0" i="0" u="none" strike="noStrike" cap="none">
                <a:solidFill>
                  <a:schemeClr val="lt1"/>
                </a:solidFill>
                <a:latin typeface="Times New Roman"/>
                <a:ea typeface="Times New Roman"/>
                <a:cs typeface="Times New Roman"/>
                <a:sym typeface="Times New Roman"/>
              </a:rPr>
              <a:t>Enfriamiento y Desmoldeo</a:t>
            </a:r>
            <a:endParaRPr sz="2000" b="0" i="0" u="none" strike="noStrike" cap="none">
              <a:solidFill>
                <a:schemeClr val="lt1"/>
              </a:solidFill>
              <a:latin typeface="Calibri"/>
              <a:ea typeface="Calibri"/>
              <a:cs typeface="Calibri"/>
              <a:sym typeface="Calibri"/>
            </a:endParaRPr>
          </a:p>
        </p:txBody>
      </p:sp>
      <p:sp>
        <p:nvSpPr>
          <p:cNvPr id="240" name="Google Shape;240;p11"/>
          <p:cNvSpPr/>
          <p:nvPr/>
        </p:nvSpPr>
        <p:spPr>
          <a:xfrm>
            <a:off x="6674848" y="4104011"/>
            <a:ext cx="3339057" cy="37761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70C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PE" sz="2000" b="0" i="0" u="none" strike="noStrike" cap="none">
                <a:solidFill>
                  <a:schemeClr val="lt1"/>
                </a:solidFill>
                <a:latin typeface="Times New Roman"/>
                <a:ea typeface="Times New Roman"/>
                <a:cs typeface="Times New Roman"/>
                <a:sym typeface="Times New Roman"/>
              </a:rPr>
              <a:t>Mecanizado</a:t>
            </a:r>
            <a:endParaRPr sz="2000" b="0" i="0" u="none" strike="noStrike" cap="none">
              <a:solidFill>
                <a:schemeClr val="lt1"/>
              </a:solidFill>
              <a:latin typeface="Calibri"/>
              <a:ea typeface="Calibri"/>
              <a:cs typeface="Calibri"/>
              <a:sym typeface="Calibri"/>
            </a:endParaRPr>
          </a:p>
        </p:txBody>
      </p:sp>
      <p:sp>
        <p:nvSpPr>
          <p:cNvPr id="241" name="Google Shape;241;p11"/>
          <p:cNvSpPr/>
          <p:nvPr/>
        </p:nvSpPr>
        <p:spPr>
          <a:xfrm>
            <a:off x="10395512" y="3546265"/>
            <a:ext cx="1925693" cy="27449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70C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PE" sz="2000" b="0" i="0" u="none" strike="noStrike" cap="none">
                <a:solidFill>
                  <a:schemeClr val="lt1"/>
                </a:solidFill>
                <a:latin typeface="Times New Roman"/>
                <a:ea typeface="Times New Roman"/>
                <a:cs typeface="Times New Roman"/>
                <a:sym typeface="Times New Roman"/>
              </a:rPr>
              <a:t>Acabado</a:t>
            </a:r>
            <a:endParaRPr sz="2000" b="0" i="0" u="none" strike="noStrike" cap="none">
              <a:solidFill>
                <a:schemeClr val="lt1"/>
              </a:solidFill>
              <a:latin typeface="Calibri"/>
              <a:ea typeface="Calibri"/>
              <a:cs typeface="Calibri"/>
              <a:sym typeface="Calibri"/>
            </a:endParaRPr>
          </a:p>
        </p:txBody>
      </p:sp>
      <p:pic>
        <p:nvPicPr>
          <p:cNvPr id="242" name="Google Shape;242;p11"/>
          <p:cNvPicPr preferRelativeResize="0"/>
          <p:nvPr/>
        </p:nvPicPr>
        <p:blipFill rotWithShape="1">
          <a:blip r:embed="rId9">
            <a:alphaModFix/>
          </a:blip>
          <a:srcRect/>
          <a:stretch/>
        </p:blipFill>
        <p:spPr>
          <a:xfrm>
            <a:off x="6800823" y="2910036"/>
            <a:ext cx="1543554" cy="1117007"/>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243" name="Google Shape;243;p11"/>
          <p:cNvPicPr preferRelativeResize="0"/>
          <p:nvPr/>
        </p:nvPicPr>
        <p:blipFill rotWithShape="1">
          <a:blip r:embed="rId10">
            <a:alphaModFix/>
          </a:blip>
          <a:srcRect/>
          <a:stretch/>
        </p:blipFill>
        <p:spPr>
          <a:xfrm>
            <a:off x="8414699" y="2907067"/>
            <a:ext cx="1399664" cy="1117007"/>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244" name="Google Shape;244;p11"/>
          <p:cNvPicPr preferRelativeResize="0"/>
          <p:nvPr/>
        </p:nvPicPr>
        <p:blipFill rotWithShape="1">
          <a:blip r:embed="rId11">
            <a:alphaModFix/>
          </a:blip>
          <a:srcRect/>
          <a:stretch/>
        </p:blipFill>
        <p:spPr>
          <a:xfrm>
            <a:off x="6724988" y="4519192"/>
            <a:ext cx="1142654" cy="122867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245" name="Google Shape;245;p11"/>
          <p:cNvPicPr preferRelativeResize="0"/>
          <p:nvPr/>
        </p:nvPicPr>
        <p:blipFill rotWithShape="1">
          <a:blip r:embed="rId12">
            <a:alphaModFix/>
          </a:blip>
          <a:srcRect/>
          <a:stretch/>
        </p:blipFill>
        <p:spPr>
          <a:xfrm>
            <a:off x="7949341" y="4527737"/>
            <a:ext cx="790132" cy="122867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246" name="Google Shape;246;p11"/>
          <p:cNvPicPr preferRelativeResize="0"/>
          <p:nvPr/>
        </p:nvPicPr>
        <p:blipFill rotWithShape="1">
          <a:blip r:embed="rId13">
            <a:alphaModFix/>
          </a:blip>
          <a:srcRect/>
          <a:stretch/>
        </p:blipFill>
        <p:spPr>
          <a:xfrm>
            <a:off x="10416084" y="3864244"/>
            <a:ext cx="1278833" cy="116593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247" name="Google Shape;247;p11"/>
          <p:cNvPicPr preferRelativeResize="0"/>
          <p:nvPr/>
        </p:nvPicPr>
        <p:blipFill rotWithShape="1">
          <a:blip r:embed="rId14">
            <a:alphaModFix/>
          </a:blip>
          <a:srcRect/>
          <a:stretch/>
        </p:blipFill>
        <p:spPr>
          <a:xfrm>
            <a:off x="10846714" y="4997582"/>
            <a:ext cx="1142654" cy="110874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248" name="Google Shape;248;p11"/>
          <p:cNvSpPr/>
          <p:nvPr/>
        </p:nvSpPr>
        <p:spPr>
          <a:xfrm>
            <a:off x="10239007" y="79195"/>
            <a:ext cx="1925693" cy="27449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70C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PE" sz="2000" b="0" i="0" u="none" strike="noStrike" cap="none" dirty="0">
                <a:solidFill>
                  <a:schemeClr val="lt1"/>
                </a:solidFill>
                <a:latin typeface="Times New Roman"/>
                <a:ea typeface="Times New Roman"/>
                <a:cs typeface="Times New Roman"/>
                <a:sym typeface="Times New Roman"/>
              </a:rPr>
              <a:t>Envasado</a:t>
            </a:r>
            <a:endParaRPr sz="2000" b="0" i="0" u="none" strike="noStrike" cap="none" dirty="0">
              <a:solidFill>
                <a:schemeClr val="lt1"/>
              </a:solidFill>
              <a:latin typeface="Calibri"/>
              <a:ea typeface="Calibri"/>
              <a:cs typeface="Calibri"/>
              <a:sym typeface="Calibri"/>
            </a:endParaRPr>
          </a:p>
        </p:txBody>
      </p:sp>
      <p:pic>
        <p:nvPicPr>
          <p:cNvPr id="249" name="Google Shape;249;p11"/>
          <p:cNvPicPr preferRelativeResize="0"/>
          <p:nvPr/>
        </p:nvPicPr>
        <p:blipFill rotWithShape="1">
          <a:blip r:embed="rId15">
            <a:alphaModFix/>
          </a:blip>
          <a:srcRect/>
          <a:stretch/>
        </p:blipFill>
        <p:spPr>
          <a:xfrm>
            <a:off x="10546673" y="393429"/>
            <a:ext cx="1370932" cy="95748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250" name="Google Shape;250;p11"/>
          <p:cNvPicPr preferRelativeResize="0"/>
          <p:nvPr/>
        </p:nvPicPr>
        <p:blipFill rotWithShape="1">
          <a:blip r:embed="rId16">
            <a:alphaModFix/>
          </a:blip>
          <a:srcRect/>
          <a:stretch/>
        </p:blipFill>
        <p:spPr>
          <a:xfrm>
            <a:off x="10846714" y="1397221"/>
            <a:ext cx="1050088" cy="125785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251" name="Google Shape;251;p11"/>
          <p:cNvSpPr/>
          <p:nvPr/>
        </p:nvSpPr>
        <p:spPr>
          <a:xfrm rot="-1443754">
            <a:off x="8381771" y="1075462"/>
            <a:ext cx="509848" cy="1300951"/>
          </a:xfrm>
          <a:prstGeom prst="curvedLeftArrow">
            <a:avLst>
              <a:gd name="adj1" fmla="val 25000"/>
              <a:gd name="adj2" fmla="val 50000"/>
              <a:gd name="adj3" fmla="val 25000"/>
            </a:avLst>
          </a:prstGeom>
          <a:solidFill>
            <a:srgbClr val="E26A1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11"/>
          <p:cNvSpPr/>
          <p:nvPr/>
        </p:nvSpPr>
        <p:spPr>
          <a:xfrm rot="241253">
            <a:off x="9840680" y="3568627"/>
            <a:ext cx="509848" cy="1300951"/>
          </a:xfrm>
          <a:prstGeom prst="curvedLeftArrow">
            <a:avLst>
              <a:gd name="adj1" fmla="val 25000"/>
              <a:gd name="adj2" fmla="val 50000"/>
              <a:gd name="adj3" fmla="val 25000"/>
            </a:avLst>
          </a:prstGeom>
          <a:solidFill>
            <a:srgbClr val="E26A1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11"/>
          <p:cNvSpPr/>
          <p:nvPr/>
        </p:nvSpPr>
        <p:spPr>
          <a:xfrm rot="-4736033" flipH="1">
            <a:off x="9341300" y="4826808"/>
            <a:ext cx="562704" cy="1296926"/>
          </a:xfrm>
          <a:prstGeom prst="curvedLeftArrow">
            <a:avLst>
              <a:gd name="adj1" fmla="val 25000"/>
              <a:gd name="adj2" fmla="val 50000"/>
              <a:gd name="adj3" fmla="val 25000"/>
            </a:avLst>
          </a:prstGeom>
          <a:solidFill>
            <a:srgbClr val="E26A1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11"/>
          <p:cNvSpPr/>
          <p:nvPr/>
        </p:nvSpPr>
        <p:spPr>
          <a:xfrm rot="5400000">
            <a:off x="11062500" y="2986118"/>
            <a:ext cx="691303" cy="315668"/>
          </a:xfrm>
          <a:prstGeom prst="leftArrow">
            <a:avLst>
              <a:gd name="adj1" fmla="val 50000"/>
              <a:gd name="adj2" fmla="val 50000"/>
            </a:avLst>
          </a:prstGeom>
          <a:solidFill>
            <a:srgbClr val="E26A1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p11"/>
          <p:cNvSpPr/>
          <p:nvPr/>
        </p:nvSpPr>
        <p:spPr>
          <a:xfrm>
            <a:off x="1684322" y="872173"/>
            <a:ext cx="507981" cy="4474555"/>
          </a:xfrm>
          <a:prstGeom prst="leftBrace">
            <a:avLst>
              <a:gd name="adj1" fmla="val 8333"/>
              <a:gd name="adj2" fmla="val 50000"/>
            </a:avLst>
          </a:prstGeom>
          <a:noFill/>
          <a:ln w="76200" cap="flat" cmpd="sng">
            <a:solidFill>
              <a:srgbClr val="E26A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1"/>
          <p:cNvSpPr/>
          <p:nvPr/>
        </p:nvSpPr>
        <p:spPr>
          <a:xfrm flipH="1">
            <a:off x="5425477" y="992060"/>
            <a:ext cx="571255" cy="4888334"/>
          </a:xfrm>
          <a:prstGeom prst="leftBrace">
            <a:avLst>
              <a:gd name="adj1" fmla="val 8333"/>
              <a:gd name="adj2" fmla="val 7001"/>
            </a:avLst>
          </a:prstGeom>
          <a:noFill/>
          <a:ln w="76200" cap="flat" cmpd="sng">
            <a:solidFill>
              <a:srgbClr val="E26A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11"/>
          <p:cNvSpPr/>
          <p:nvPr/>
        </p:nvSpPr>
        <p:spPr>
          <a:xfrm>
            <a:off x="3126850" y="45706"/>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b="0" i="0" u="none" strike="noStrike" cap="none">
                <a:solidFill>
                  <a:schemeClr val="lt1"/>
                </a:solidFill>
                <a:latin typeface="Times New Roman"/>
                <a:ea typeface="Times New Roman"/>
                <a:cs typeface="Times New Roman"/>
                <a:sym typeface="Times New Roman"/>
              </a:rPr>
              <a:t>PROCESO OPERATIVO</a:t>
            </a:r>
            <a:endParaRPr sz="2800" b="0" i="0" u="none" strike="noStrike" cap="none">
              <a:solidFill>
                <a:schemeClr val="lt1"/>
              </a:solidFill>
              <a:latin typeface="Calibri"/>
              <a:ea typeface="Calibri"/>
              <a:cs typeface="Calibri"/>
              <a:sym typeface="Calibri"/>
            </a:endParaRPr>
          </a:p>
        </p:txBody>
      </p:sp>
      <p:sp>
        <p:nvSpPr>
          <p:cNvPr id="258" name="Google Shape;258;p11"/>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 name="Imagen 2">
            <a:extLst>
              <a:ext uri="{FF2B5EF4-FFF2-40B4-BE49-F238E27FC236}">
                <a16:creationId xmlns:a16="http://schemas.microsoft.com/office/drawing/2014/main" id="{C85FD9E7-2CD1-4E0E-A56B-48E022E7EBEB}"/>
              </a:ext>
            </a:extLst>
          </p:cNvPr>
          <p:cNvPicPr>
            <a:picLocks noChangeAspect="1"/>
          </p:cNvPicPr>
          <p:nvPr/>
        </p:nvPicPr>
        <p:blipFill>
          <a:blip r:embed="rId3"/>
          <a:stretch>
            <a:fillRect/>
          </a:stretch>
        </p:blipFill>
        <p:spPr>
          <a:xfrm>
            <a:off x="19050" y="113326"/>
            <a:ext cx="12172950" cy="2085975"/>
          </a:xfrm>
          <a:prstGeom prst="rect">
            <a:avLst/>
          </a:prstGeom>
        </p:spPr>
      </p:pic>
      <p:sp>
        <p:nvSpPr>
          <p:cNvPr id="6" name="Google Shape;165;p5">
            <a:extLst>
              <a:ext uri="{FF2B5EF4-FFF2-40B4-BE49-F238E27FC236}">
                <a16:creationId xmlns:a16="http://schemas.microsoft.com/office/drawing/2014/main" id="{DB3E4A0B-FF20-4FEF-A212-E574AD8FEF21}"/>
              </a:ext>
            </a:extLst>
          </p:cNvPr>
          <p:cNvSpPr/>
          <p:nvPr/>
        </p:nvSpPr>
        <p:spPr>
          <a:xfrm>
            <a:off x="890651" y="113326"/>
            <a:ext cx="9179626" cy="55286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3200" dirty="0">
                <a:solidFill>
                  <a:schemeClr val="lt1"/>
                </a:solidFill>
                <a:latin typeface="Times New Roman"/>
                <a:ea typeface="Calibri"/>
                <a:cs typeface="Times New Roman"/>
                <a:sym typeface="Times New Roman"/>
              </a:rPr>
              <a:t>EJECUCIÓN DE PROPUESTAS</a:t>
            </a:r>
            <a:endParaRPr sz="2000" b="0" i="0" u="none" strike="noStrike" cap="none" dirty="0">
              <a:solidFill>
                <a:schemeClr val="lt1"/>
              </a:solidFill>
              <a:latin typeface="Calibri"/>
              <a:ea typeface="Calibri"/>
              <a:cs typeface="Calibri"/>
              <a:sym typeface="Calibri"/>
            </a:endParaRPr>
          </a:p>
        </p:txBody>
      </p:sp>
      <p:sp>
        <p:nvSpPr>
          <p:cNvPr id="9" name="Flecha: pentágono 8">
            <a:extLst>
              <a:ext uri="{FF2B5EF4-FFF2-40B4-BE49-F238E27FC236}">
                <a16:creationId xmlns:a16="http://schemas.microsoft.com/office/drawing/2014/main" id="{A6113913-F5A0-4A45-8C24-F1F0B5DFC986}"/>
              </a:ext>
            </a:extLst>
          </p:cNvPr>
          <p:cNvSpPr/>
          <p:nvPr/>
        </p:nvSpPr>
        <p:spPr>
          <a:xfrm>
            <a:off x="1520041" y="1425028"/>
            <a:ext cx="2268186" cy="62521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t>MARKETING</a:t>
            </a:r>
          </a:p>
        </p:txBody>
      </p:sp>
      <p:sp>
        <p:nvSpPr>
          <p:cNvPr id="10" name="Flecha: pentágono 9">
            <a:extLst>
              <a:ext uri="{FF2B5EF4-FFF2-40B4-BE49-F238E27FC236}">
                <a16:creationId xmlns:a16="http://schemas.microsoft.com/office/drawing/2014/main" id="{30C33BE0-2602-4268-A8F0-ED0C9E5A6878}"/>
              </a:ext>
            </a:extLst>
          </p:cNvPr>
          <p:cNvSpPr/>
          <p:nvPr/>
        </p:nvSpPr>
        <p:spPr>
          <a:xfrm>
            <a:off x="1520039" y="3382095"/>
            <a:ext cx="2268187" cy="58070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t>PLAN DE VALORIZACIÓN</a:t>
            </a:r>
          </a:p>
        </p:txBody>
      </p:sp>
      <p:sp>
        <p:nvSpPr>
          <p:cNvPr id="12" name="Flecha: pentágono 11">
            <a:extLst>
              <a:ext uri="{FF2B5EF4-FFF2-40B4-BE49-F238E27FC236}">
                <a16:creationId xmlns:a16="http://schemas.microsoft.com/office/drawing/2014/main" id="{35AA918E-C2FA-4A27-A609-69BEDAA1AE73}"/>
              </a:ext>
            </a:extLst>
          </p:cNvPr>
          <p:cNvSpPr/>
          <p:nvPr/>
        </p:nvSpPr>
        <p:spPr>
          <a:xfrm>
            <a:off x="1520039" y="5142621"/>
            <a:ext cx="2268187" cy="58070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t>LAYOUT</a:t>
            </a:r>
          </a:p>
        </p:txBody>
      </p:sp>
      <p:sp>
        <p:nvSpPr>
          <p:cNvPr id="20" name="Flecha: pentágono 19">
            <a:extLst>
              <a:ext uri="{FF2B5EF4-FFF2-40B4-BE49-F238E27FC236}">
                <a16:creationId xmlns:a16="http://schemas.microsoft.com/office/drawing/2014/main" id="{D5CBBA0D-AA53-490F-978D-2F5E5D781301}"/>
              </a:ext>
            </a:extLst>
          </p:cNvPr>
          <p:cNvSpPr/>
          <p:nvPr/>
        </p:nvSpPr>
        <p:spPr>
          <a:xfrm>
            <a:off x="3360714" y="1226098"/>
            <a:ext cx="7707089" cy="1422100"/>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dirty="0"/>
              <a:t>Se propone la creación de una visión, misión y valores corporativos que resalten el compromiso de Sumideros Z&amp;G con la excelencia en la fabricación de sumideros y una gestión logística responsable. Asimismo, se recomienda el desarrollo de una página web profesional que refleje la identidad de la empresa, brinde información detallada sobre sus productos y servicios</a:t>
            </a:r>
            <a:endParaRPr lang="es-PE" b="1" dirty="0"/>
          </a:p>
        </p:txBody>
      </p:sp>
      <p:sp>
        <p:nvSpPr>
          <p:cNvPr id="21" name="Flecha: pentágono 20">
            <a:extLst>
              <a:ext uri="{FF2B5EF4-FFF2-40B4-BE49-F238E27FC236}">
                <a16:creationId xmlns:a16="http://schemas.microsoft.com/office/drawing/2014/main" id="{EF6D5FFF-6811-4BB6-8AEF-2535AA95DE04}"/>
              </a:ext>
            </a:extLst>
          </p:cNvPr>
          <p:cNvSpPr/>
          <p:nvPr/>
        </p:nvSpPr>
        <p:spPr>
          <a:xfrm>
            <a:off x="3360714" y="3181028"/>
            <a:ext cx="7707089" cy="1159883"/>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dirty="0"/>
              <a:t>Se enfatiza la importancia de implementar prácticas logísticas sostenibles y una segregación eficiente de productos como estrategias fundamentales para enfrentar los desafíos del mercado.</a:t>
            </a:r>
            <a:endParaRPr lang="es-PE" b="1" dirty="0"/>
          </a:p>
        </p:txBody>
      </p:sp>
      <p:sp>
        <p:nvSpPr>
          <p:cNvPr id="22" name="Flecha: pentágono 21">
            <a:extLst>
              <a:ext uri="{FF2B5EF4-FFF2-40B4-BE49-F238E27FC236}">
                <a16:creationId xmlns:a16="http://schemas.microsoft.com/office/drawing/2014/main" id="{5B5A91A4-61A5-4947-836A-53EDA11AF6BA}"/>
              </a:ext>
            </a:extLst>
          </p:cNvPr>
          <p:cNvSpPr/>
          <p:nvPr/>
        </p:nvSpPr>
        <p:spPr>
          <a:xfrm>
            <a:off x="3360714" y="5018805"/>
            <a:ext cx="7707089" cy="1001401"/>
          </a:xfrm>
          <a:prstGeom prst="homePlat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PE" dirty="0"/>
              <a:t>Se debe de realizar una mejor distribución de planta ya que es muy importante prerrequisito para una operación eficiente y también resuelve cantidad de problemas comunes a todas las empresas. Una vez que se ha decidido la localización de la planta</a:t>
            </a:r>
          </a:p>
        </p:txBody>
      </p:sp>
    </p:spTree>
    <p:extLst>
      <p:ext uri="{BB962C8B-B14F-4D97-AF65-F5344CB8AC3E}">
        <p14:creationId xmlns:p14="http://schemas.microsoft.com/office/powerpoint/2010/main" val="76536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2" name="Google Shape;192;p8"/>
          <p:cNvSpPr/>
          <p:nvPr/>
        </p:nvSpPr>
        <p:spPr>
          <a:xfrm>
            <a:off x="3217285" y="64295"/>
            <a:ext cx="6474587"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b="0" i="0" u="none" strike="noStrike" cap="none" dirty="0">
                <a:solidFill>
                  <a:schemeClr val="lt1"/>
                </a:solidFill>
                <a:latin typeface="Calibri"/>
                <a:ea typeface="Calibri"/>
                <a:cs typeface="Calibri"/>
                <a:sym typeface="Calibri"/>
              </a:rPr>
              <a:t>DIAGRAMA GANNT</a:t>
            </a:r>
            <a:endParaRPr sz="2800" b="0" i="0" u="none" strike="noStrike" cap="none" dirty="0">
              <a:solidFill>
                <a:schemeClr val="lt1"/>
              </a:solidFill>
              <a:latin typeface="Calibri"/>
              <a:ea typeface="Calibri"/>
              <a:cs typeface="Calibri"/>
              <a:sym typeface="Calibri"/>
            </a:endParaRPr>
          </a:p>
        </p:txBody>
      </p:sp>
      <p:pic>
        <p:nvPicPr>
          <p:cNvPr id="11" name="Imagen 10">
            <a:extLst>
              <a:ext uri="{FF2B5EF4-FFF2-40B4-BE49-F238E27FC236}">
                <a16:creationId xmlns:a16="http://schemas.microsoft.com/office/drawing/2014/main" id="{586A0704-379E-4FB6-A4D4-1A0873BF7199}"/>
              </a:ext>
            </a:extLst>
          </p:cNvPr>
          <p:cNvPicPr>
            <a:picLocks noChangeAspect="1"/>
          </p:cNvPicPr>
          <p:nvPr/>
        </p:nvPicPr>
        <p:blipFill>
          <a:blip r:embed="rId3"/>
          <a:stretch>
            <a:fillRect/>
          </a:stretch>
        </p:blipFill>
        <p:spPr>
          <a:xfrm>
            <a:off x="257502" y="593767"/>
            <a:ext cx="11676995" cy="5435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Google Shape;258;p11">
            <a:extLst>
              <a:ext uri="{FF2B5EF4-FFF2-40B4-BE49-F238E27FC236}">
                <a16:creationId xmlns:a16="http://schemas.microsoft.com/office/drawing/2014/main" id="{80F70AAD-D1D7-43D0-848D-974FB6AB2881}"/>
              </a:ext>
            </a:extLst>
          </p:cNvPr>
          <p:cNvSpPr txBox="1"/>
          <p:nvPr/>
        </p:nvSpPr>
        <p:spPr>
          <a:xfrm>
            <a:off x="6341423" y="5410684"/>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4" name="Google Shape;192;p8">
            <a:extLst>
              <a:ext uri="{FF2B5EF4-FFF2-40B4-BE49-F238E27FC236}">
                <a16:creationId xmlns:a16="http://schemas.microsoft.com/office/drawing/2014/main" id="{9670AA78-3F6C-4392-A206-62E82BB638A5}"/>
              </a:ext>
            </a:extLst>
          </p:cNvPr>
          <p:cNvSpPr/>
          <p:nvPr/>
        </p:nvSpPr>
        <p:spPr>
          <a:xfrm>
            <a:off x="676894" y="99921"/>
            <a:ext cx="10545288"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Calibri"/>
                <a:ea typeface="Calibri"/>
                <a:cs typeface="Calibri"/>
                <a:sym typeface="Calibri"/>
              </a:rPr>
              <a:t>CRONOGRAMA OBEJTIVOS,ACTIVIDADES Y RESULTADOS</a:t>
            </a:r>
            <a:endParaRPr sz="2800" b="0" i="0" u="none" strike="noStrike" cap="none" dirty="0">
              <a:solidFill>
                <a:schemeClr val="lt1"/>
              </a:solidFill>
              <a:latin typeface="Calibri"/>
              <a:ea typeface="Calibri"/>
              <a:cs typeface="Calibri"/>
              <a:sym typeface="Calibri"/>
            </a:endParaRPr>
          </a:p>
        </p:txBody>
      </p:sp>
      <p:grpSp>
        <p:nvGrpSpPr>
          <p:cNvPr id="7" name="Grupo 6">
            <a:extLst>
              <a:ext uri="{FF2B5EF4-FFF2-40B4-BE49-F238E27FC236}">
                <a16:creationId xmlns:a16="http://schemas.microsoft.com/office/drawing/2014/main" id="{695B7F5F-0CCB-4031-947F-B878D6E93D32}"/>
              </a:ext>
            </a:extLst>
          </p:cNvPr>
          <p:cNvGrpSpPr/>
          <p:nvPr/>
        </p:nvGrpSpPr>
        <p:grpSpPr>
          <a:xfrm>
            <a:off x="2257424" y="550106"/>
            <a:ext cx="7210426" cy="5492740"/>
            <a:chOff x="2228849" y="521531"/>
            <a:chExt cx="7210426" cy="5492740"/>
          </a:xfrm>
        </p:grpSpPr>
        <p:pic>
          <p:nvPicPr>
            <p:cNvPr id="3" name="Imagen 2">
              <a:extLst>
                <a:ext uri="{FF2B5EF4-FFF2-40B4-BE49-F238E27FC236}">
                  <a16:creationId xmlns:a16="http://schemas.microsoft.com/office/drawing/2014/main" id="{2BF1D592-63BD-4FE0-A3A4-43A7C108F28D}"/>
                </a:ext>
              </a:extLst>
            </p:cNvPr>
            <p:cNvPicPr>
              <a:picLocks noChangeAspect="1"/>
            </p:cNvPicPr>
            <p:nvPr/>
          </p:nvPicPr>
          <p:blipFill rotWithShape="1">
            <a:blip r:embed="rId3"/>
            <a:srcRect l="1002" r="650"/>
            <a:stretch/>
          </p:blipFill>
          <p:spPr>
            <a:xfrm>
              <a:off x="2228850" y="521531"/>
              <a:ext cx="7210425" cy="2760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a:extLst>
                <a:ext uri="{FF2B5EF4-FFF2-40B4-BE49-F238E27FC236}">
                  <a16:creationId xmlns:a16="http://schemas.microsoft.com/office/drawing/2014/main" id="{4B0B502E-1DB1-4353-97A4-78BCA5CB01AF}"/>
                </a:ext>
              </a:extLst>
            </p:cNvPr>
            <p:cNvPicPr>
              <a:picLocks noChangeAspect="1"/>
            </p:cNvPicPr>
            <p:nvPr/>
          </p:nvPicPr>
          <p:blipFill rotWithShape="1">
            <a:blip r:embed="rId4"/>
            <a:srcRect l="1256" t="1858" r="904"/>
            <a:stretch/>
          </p:blipFill>
          <p:spPr>
            <a:xfrm>
              <a:off x="2228849" y="3196590"/>
              <a:ext cx="7210426" cy="2817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10" name="Google Shape;258;p11">
            <a:extLst>
              <a:ext uri="{FF2B5EF4-FFF2-40B4-BE49-F238E27FC236}">
                <a16:creationId xmlns:a16="http://schemas.microsoft.com/office/drawing/2014/main" id="{17E6DC76-1EEA-438D-8B16-E1C9FB565355}"/>
              </a:ext>
            </a:extLst>
          </p:cNvPr>
          <p:cNvSpPr txBox="1"/>
          <p:nvPr/>
        </p:nvSpPr>
        <p:spPr>
          <a:xfrm>
            <a:off x="72050" y="5754432"/>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5594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4" name="Google Shape;192;p8">
            <a:extLst>
              <a:ext uri="{FF2B5EF4-FFF2-40B4-BE49-F238E27FC236}">
                <a16:creationId xmlns:a16="http://schemas.microsoft.com/office/drawing/2014/main" id="{9670AA78-3F6C-4392-A206-62E82BB638A5}"/>
              </a:ext>
            </a:extLst>
          </p:cNvPr>
          <p:cNvSpPr/>
          <p:nvPr/>
        </p:nvSpPr>
        <p:spPr>
          <a:xfrm>
            <a:off x="676894" y="99921"/>
            <a:ext cx="10545288"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Calibri"/>
                <a:ea typeface="Calibri"/>
                <a:cs typeface="Calibri"/>
                <a:sym typeface="Calibri"/>
              </a:rPr>
              <a:t>CRONOGRAMA OBJETIVOS,ACTIVIDADES Y RESULTADOS</a:t>
            </a:r>
            <a:endParaRPr sz="2800" b="0" i="0" u="none" strike="noStrike" cap="none" dirty="0">
              <a:solidFill>
                <a:schemeClr val="lt1"/>
              </a:solidFill>
              <a:latin typeface="Calibri"/>
              <a:ea typeface="Calibri"/>
              <a:cs typeface="Calibri"/>
              <a:sym typeface="Calibri"/>
            </a:endParaRPr>
          </a:p>
        </p:txBody>
      </p:sp>
      <p:pic>
        <p:nvPicPr>
          <p:cNvPr id="5" name="Imagen 4">
            <a:extLst>
              <a:ext uri="{FF2B5EF4-FFF2-40B4-BE49-F238E27FC236}">
                <a16:creationId xmlns:a16="http://schemas.microsoft.com/office/drawing/2014/main" id="{17F38D22-EC91-448C-A24B-095C654EF4E2}"/>
              </a:ext>
            </a:extLst>
          </p:cNvPr>
          <p:cNvPicPr>
            <a:picLocks noChangeAspect="1"/>
          </p:cNvPicPr>
          <p:nvPr/>
        </p:nvPicPr>
        <p:blipFill>
          <a:blip r:embed="rId3"/>
          <a:stretch>
            <a:fillRect/>
          </a:stretch>
        </p:blipFill>
        <p:spPr>
          <a:xfrm>
            <a:off x="2347912" y="562222"/>
            <a:ext cx="7496175" cy="5543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82969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4" name="Google Shape;192;p8">
            <a:extLst>
              <a:ext uri="{FF2B5EF4-FFF2-40B4-BE49-F238E27FC236}">
                <a16:creationId xmlns:a16="http://schemas.microsoft.com/office/drawing/2014/main" id="{9670AA78-3F6C-4392-A206-62E82BB638A5}"/>
              </a:ext>
            </a:extLst>
          </p:cNvPr>
          <p:cNvSpPr/>
          <p:nvPr/>
        </p:nvSpPr>
        <p:spPr>
          <a:xfrm>
            <a:off x="676894" y="99921"/>
            <a:ext cx="10545288"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panose="02020603050405020304" pitchFamily="18" charset="0"/>
                <a:ea typeface="Calibri"/>
                <a:cs typeface="Times New Roman" panose="02020603050405020304" pitchFamily="18" charset="0"/>
                <a:sym typeface="Calibri"/>
              </a:rPr>
              <a:t>PROSUPUESTO DE LAS ACTIVIDADES</a:t>
            </a:r>
            <a:endParaRPr sz="2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3" name="Imagen 2">
            <a:extLst>
              <a:ext uri="{FF2B5EF4-FFF2-40B4-BE49-F238E27FC236}">
                <a16:creationId xmlns:a16="http://schemas.microsoft.com/office/drawing/2014/main" id="{E1D19C95-7018-4F1E-9F35-57F64948F87C}"/>
              </a:ext>
            </a:extLst>
          </p:cNvPr>
          <p:cNvPicPr>
            <a:picLocks noChangeAspect="1"/>
          </p:cNvPicPr>
          <p:nvPr/>
        </p:nvPicPr>
        <p:blipFill>
          <a:blip r:embed="rId3"/>
          <a:stretch>
            <a:fillRect/>
          </a:stretch>
        </p:blipFill>
        <p:spPr>
          <a:xfrm>
            <a:off x="91776" y="618790"/>
            <a:ext cx="6209397" cy="3693227"/>
          </a:xfrm>
          <a:prstGeom prst="rect">
            <a:avLst/>
          </a:prstGeom>
        </p:spPr>
      </p:pic>
      <p:pic>
        <p:nvPicPr>
          <p:cNvPr id="6" name="Imagen 5">
            <a:extLst>
              <a:ext uri="{FF2B5EF4-FFF2-40B4-BE49-F238E27FC236}">
                <a16:creationId xmlns:a16="http://schemas.microsoft.com/office/drawing/2014/main" id="{BCBE0023-73A9-4D42-A09C-775BC8B1B5B3}"/>
              </a:ext>
            </a:extLst>
          </p:cNvPr>
          <p:cNvPicPr>
            <a:picLocks noChangeAspect="1"/>
          </p:cNvPicPr>
          <p:nvPr/>
        </p:nvPicPr>
        <p:blipFill>
          <a:blip r:embed="rId4"/>
          <a:stretch>
            <a:fillRect/>
          </a:stretch>
        </p:blipFill>
        <p:spPr>
          <a:xfrm>
            <a:off x="6301173" y="617924"/>
            <a:ext cx="5455398" cy="5296177"/>
          </a:xfrm>
          <a:prstGeom prst="rect">
            <a:avLst/>
          </a:prstGeom>
        </p:spPr>
      </p:pic>
      <p:pic>
        <p:nvPicPr>
          <p:cNvPr id="9" name="Imagen 8">
            <a:extLst>
              <a:ext uri="{FF2B5EF4-FFF2-40B4-BE49-F238E27FC236}">
                <a16:creationId xmlns:a16="http://schemas.microsoft.com/office/drawing/2014/main" id="{84573C32-0984-444F-BC38-507812290BE6}"/>
              </a:ext>
            </a:extLst>
          </p:cNvPr>
          <p:cNvPicPr>
            <a:picLocks noChangeAspect="1"/>
          </p:cNvPicPr>
          <p:nvPr/>
        </p:nvPicPr>
        <p:blipFill>
          <a:blip r:embed="rId5"/>
          <a:stretch>
            <a:fillRect/>
          </a:stretch>
        </p:blipFill>
        <p:spPr>
          <a:xfrm>
            <a:off x="87818" y="4456776"/>
            <a:ext cx="6191250" cy="1457325"/>
          </a:xfrm>
          <a:prstGeom prst="rect">
            <a:avLst/>
          </a:prstGeom>
        </p:spPr>
      </p:pic>
    </p:spTree>
    <p:extLst>
      <p:ext uri="{BB962C8B-B14F-4D97-AF65-F5344CB8AC3E}">
        <p14:creationId xmlns:p14="http://schemas.microsoft.com/office/powerpoint/2010/main" val="284079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p:nvPr/>
        </p:nvSpPr>
        <p:spPr>
          <a:xfrm>
            <a:off x="-123729" y="4773930"/>
            <a:ext cx="2524867" cy="2122211"/>
          </a:xfrm>
          <a:custGeom>
            <a:avLst/>
            <a:gdLst/>
            <a:ahLst/>
            <a:cxnLst/>
            <a:rect l="l" t="t" r="r" b="b"/>
            <a:pathLst>
              <a:path w="6834493" h="6797213" extrusionOk="0">
                <a:moveTo>
                  <a:pt x="0" y="0"/>
                </a:moveTo>
                <a:lnTo>
                  <a:pt x="6834493" y="0"/>
                </a:lnTo>
                <a:lnTo>
                  <a:pt x="6834493" y="6797214"/>
                </a:lnTo>
                <a:lnTo>
                  <a:pt x="0" y="6797214"/>
                </a:lnTo>
                <a:lnTo>
                  <a:pt x="0" y="0"/>
                </a:lnTo>
                <a:close/>
              </a:path>
            </a:pathLst>
          </a:custGeom>
          <a:blipFill rotWithShape="1">
            <a:blip r:embed="rId3">
              <a:alphaModFix/>
            </a:blip>
            <a:stretch>
              <a:fillRect/>
            </a:stretch>
          </a:blipFill>
          <a:ln>
            <a:noFill/>
          </a:ln>
        </p:spPr>
      </p:sp>
      <p:sp>
        <p:nvSpPr>
          <p:cNvPr id="124" name="Google Shape;124;p2"/>
          <p:cNvSpPr/>
          <p:nvPr/>
        </p:nvSpPr>
        <p:spPr>
          <a:xfrm rot="-5400000">
            <a:off x="9538778" y="-149063"/>
            <a:ext cx="2568937" cy="2821281"/>
          </a:xfrm>
          <a:custGeom>
            <a:avLst/>
            <a:gdLst/>
            <a:ahLst/>
            <a:cxnLst/>
            <a:rect l="l" t="t" r="r" b="b"/>
            <a:pathLst>
              <a:path w="7943123" h="8499451" extrusionOk="0">
                <a:moveTo>
                  <a:pt x="0" y="0"/>
                </a:moveTo>
                <a:lnTo>
                  <a:pt x="7943123" y="0"/>
                </a:lnTo>
                <a:lnTo>
                  <a:pt x="7943123" y="8499450"/>
                </a:lnTo>
                <a:lnTo>
                  <a:pt x="0" y="8499450"/>
                </a:lnTo>
                <a:lnTo>
                  <a:pt x="0" y="0"/>
                </a:lnTo>
                <a:close/>
              </a:path>
            </a:pathLst>
          </a:custGeom>
          <a:blipFill rotWithShape="1">
            <a:blip r:embed="rId4">
              <a:alphaModFix/>
            </a:blip>
            <a:stretch>
              <a:fillRect/>
            </a:stretch>
          </a:blipFill>
          <a:ln>
            <a:noFill/>
          </a:ln>
        </p:spPr>
      </p:sp>
      <p:sp>
        <p:nvSpPr>
          <p:cNvPr id="125" name="Google Shape;125;p2"/>
          <p:cNvSpPr/>
          <p:nvPr/>
        </p:nvSpPr>
        <p:spPr>
          <a:xfrm>
            <a:off x="8512194" y="2641381"/>
            <a:ext cx="3721693" cy="3467027"/>
          </a:xfrm>
          <a:custGeom>
            <a:avLst/>
            <a:gdLst/>
            <a:ahLst/>
            <a:cxnLst/>
            <a:rect l="l" t="t" r="r" b="b"/>
            <a:pathLst>
              <a:path w="6398085" h="6358097" extrusionOk="0">
                <a:moveTo>
                  <a:pt x="0" y="0"/>
                </a:moveTo>
                <a:lnTo>
                  <a:pt x="6398085" y="0"/>
                </a:lnTo>
                <a:lnTo>
                  <a:pt x="6398085" y="6358097"/>
                </a:lnTo>
                <a:lnTo>
                  <a:pt x="0" y="6358097"/>
                </a:lnTo>
                <a:lnTo>
                  <a:pt x="0" y="0"/>
                </a:lnTo>
                <a:close/>
              </a:path>
            </a:pathLst>
          </a:custGeom>
          <a:blipFill rotWithShape="1">
            <a:blip r:embed="rId5">
              <a:alphaModFix/>
            </a:blip>
            <a:stretch>
              <a:fillRect/>
            </a:stretch>
          </a:blipFill>
          <a:ln>
            <a:noFill/>
          </a:ln>
        </p:spPr>
      </p:sp>
      <p:grpSp>
        <p:nvGrpSpPr>
          <p:cNvPr id="126" name="Google Shape;126;p2"/>
          <p:cNvGrpSpPr/>
          <p:nvPr/>
        </p:nvGrpSpPr>
        <p:grpSpPr>
          <a:xfrm>
            <a:off x="9667134" y="5957741"/>
            <a:ext cx="3086101" cy="3230762"/>
            <a:chOff x="0" y="-38100"/>
            <a:chExt cx="812800" cy="850900"/>
          </a:xfrm>
        </p:grpSpPr>
        <p:sp>
          <p:nvSpPr>
            <p:cNvPr id="127" name="Google Shape;127;p2"/>
            <p:cNvSpPr/>
            <p:nvPr/>
          </p:nvSpPr>
          <p:spPr>
            <a:xfrm>
              <a:off x="0" y="0"/>
              <a:ext cx="664985" cy="173377"/>
            </a:xfrm>
            <a:custGeom>
              <a:avLst/>
              <a:gdLst/>
              <a:ahLst/>
              <a:cxnLst/>
              <a:rect l="l" t="t" r="r" b="b"/>
              <a:pathLst>
                <a:path w="664985" h="173377" extrusionOk="0">
                  <a:moveTo>
                    <a:pt x="86688" y="0"/>
                  </a:moveTo>
                  <a:lnTo>
                    <a:pt x="578297" y="0"/>
                  </a:lnTo>
                  <a:cubicBezTo>
                    <a:pt x="626174" y="0"/>
                    <a:pt x="664985" y="38812"/>
                    <a:pt x="664985" y="86688"/>
                  </a:cubicBezTo>
                  <a:lnTo>
                    <a:pt x="664985" y="86688"/>
                  </a:lnTo>
                  <a:cubicBezTo>
                    <a:pt x="664985" y="109680"/>
                    <a:pt x="655852" y="131729"/>
                    <a:pt x="639595" y="147987"/>
                  </a:cubicBezTo>
                  <a:cubicBezTo>
                    <a:pt x="623338" y="164244"/>
                    <a:pt x="601288" y="173377"/>
                    <a:pt x="578297" y="173377"/>
                  </a:cubicBezTo>
                  <a:lnTo>
                    <a:pt x="86688" y="173377"/>
                  </a:lnTo>
                  <a:cubicBezTo>
                    <a:pt x="38812" y="173377"/>
                    <a:pt x="0" y="134565"/>
                    <a:pt x="0" y="86688"/>
                  </a:cubicBezTo>
                  <a:lnTo>
                    <a:pt x="0" y="86688"/>
                  </a:lnTo>
                  <a:cubicBezTo>
                    <a:pt x="0" y="38812"/>
                    <a:pt x="38812" y="0"/>
                    <a:pt x="86688" y="0"/>
                  </a:cubicBezTo>
                  <a:close/>
                </a:path>
              </a:pathLst>
            </a:custGeom>
            <a:solidFill>
              <a:srgbClr val="99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9" name="Google Shape;129;p2"/>
          <p:cNvSpPr/>
          <p:nvPr/>
        </p:nvSpPr>
        <p:spPr>
          <a:xfrm rot="2788425">
            <a:off x="7059123" y="-1498089"/>
            <a:ext cx="2661172" cy="2883563"/>
          </a:xfrm>
          <a:custGeom>
            <a:avLst/>
            <a:gdLst/>
            <a:ahLst/>
            <a:cxnLst/>
            <a:rect l="l" t="t" r="r" b="b"/>
            <a:pathLst>
              <a:path w="5676149" h="6254709" extrusionOk="0">
                <a:moveTo>
                  <a:pt x="0" y="0"/>
                </a:moveTo>
                <a:lnTo>
                  <a:pt x="5676149" y="0"/>
                </a:lnTo>
                <a:lnTo>
                  <a:pt x="5676149" y="6254710"/>
                </a:lnTo>
                <a:lnTo>
                  <a:pt x="0" y="6254710"/>
                </a:lnTo>
                <a:lnTo>
                  <a:pt x="0" y="0"/>
                </a:lnTo>
                <a:close/>
              </a:path>
            </a:pathLst>
          </a:custGeom>
          <a:blipFill rotWithShape="1">
            <a:blip r:embed="rId6">
              <a:alphaModFix/>
            </a:blip>
            <a:stretch>
              <a:fillRect/>
            </a:stretch>
          </a:blipFill>
          <a:ln>
            <a:noFill/>
          </a:ln>
        </p:spPr>
      </p:sp>
      <p:sp>
        <p:nvSpPr>
          <p:cNvPr id="130" name="Google Shape;130;p2"/>
          <p:cNvSpPr/>
          <p:nvPr/>
        </p:nvSpPr>
        <p:spPr>
          <a:xfrm>
            <a:off x="1671086" y="10592502"/>
            <a:ext cx="1224141" cy="1353671"/>
          </a:xfrm>
          <a:custGeom>
            <a:avLst/>
            <a:gdLst/>
            <a:ahLst/>
            <a:cxnLst/>
            <a:rect l="l" t="t" r="r" b="b"/>
            <a:pathLst>
              <a:path w="2697683" h="2687873" extrusionOk="0">
                <a:moveTo>
                  <a:pt x="0" y="0"/>
                </a:moveTo>
                <a:lnTo>
                  <a:pt x="2697683" y="0"/>
                </a:lnTo>
                <a:lnTo>
                  <a:pt x="2697683" y="2687873"/>
                </a:lnTo>
                <a:lnTo>
                  <a:pt x="0" y="2687873"/>
                </a:lnTo>
                <a:lnTo>
                  <a:pt x="0" y="0"/>
                </a:lnTo>
                <a:close/>
              </a:path>
            </a:pathLst>
          </a:custGeom>
          <a:blipFill rotWithShape="1">
            <a:blip r:embed="rId7">
              <a:alphaModFix/>
            </a:blip>
            <a:stretch>
              <a:fillRect/>
            </a:stretch>
          </a:blipFill>
          <a:ln>
            <a:noFill/>
          </a:ln>
        </p:spPr>
      </p:sp>
      <p:sp>
        <p:nvSpPr>
          <p:cNvPr id="131" name="Google Shape;131;p2"/>
          <p:cNvSpPr/>
          <p:nvPr/>
        </p:nvSpPr>
        <p:spPr>
          <a:xfrm>
            <a:off x="6599093" y="10644688"/>
            <a:ext cx="1224140" cy="1256664"/>
          </a:xfrm>
          <a:custGeom>
            <a:avLst/>
            <a:gdLst/>
            <a:ahLst/>
            <a:cxnLst/>
            <a:rect l="l" t="t" r="r" b="b"/>
            <a:pathLst>
              <a:path w="3741306" h="3727701" extrusionOk="0">
                <a:moveTo>
                  <a:pt x="0" y="0"/>
                </a:moveTo>
                <a:lnTo>
                  <a:pt x="3741306" y="0"/>
                </a:lnTo>
                <a:lnTo>
                  <a:pt x="3741306" y="3727701"/>
                </a:lnTo>
                <a:lnTo>
                  <a:pt x="0" y="3727701"/>
                </a:lnTo>
                <a:lnTo>
                  <a:pt x="0" y="0"/>
                </a:lnTo>
                <a:close/>
              </a:path>
            </a:pathLst>
          </a:custGeom>
          <a:blipFill rotWithShape="1">
            <a:blip r:embed="rId7">
              <a:alphaModFix/>
            </a:blip>
            <a:stretch>
              <a:fillRect/>
            </a:stretch>
          </a:blipFill>
          <a:ln>
            <a:noFill/>
          </a:ln>
        </p:spPr>
      </p:sp>
      <p:sp>
        <p:nvSpPr>
          <p:cNvPr id="132" name="Google Shape;132;p2"/>
          <p:cNvSpPr/>
          <p:nvPr/>
        </p:nvSpPr>
        <p:spPr>
          <a:xfrm>
            <a:off x="2521750" y="2693627"/>
            <a:ext cx="3034418" cy="3487330"/>
          </a:xfrm>
          <a:custGeom>
            <a:avLst/>
            <a:gdLst/>
            <a:ahLst/>
            <a:cxnLst/>
            <a:rect l="l" t="t" r="r" b="b"/>
            <a:pathLst>
              <a:path w="3236712" h="4265847" extrusionOk="0">
                <a:moveTo>
                  <a:pt x="0" y="0"/>
                </a:moveTo>
                <a:lnTo>
                  <a:pt x="3236712" y="0"/>
                </a:lnTo>
                <a:lnTo>
                  <a:pt x="3236712" y="4265847"/>
                </a:lnTo>
                <a:lnTo>
                  <a:pt x="0" y="4265847"/>
                </a:lnTo>
                <a:lnTo>
                  <a:pt x="0" y="0"/>
                </a:lnTo>
                <a:close/>
              </a:path>
            </a:pathLst>
          </a:custGeom>
          <a:blipFill rotWithShape="1">
            <a:blip r:embed="rId8">
              <a:alphaModFix/>
            </a:blip>
            <a:stretch>
              <a:fillRect/>
            </a:stretch>
          </a:blipFill>
          <a:ln>
            <a:noFill/>
          </a:ln>
        </p:spPr>
      </p:sp>
      <p:sp>
        <p:nvSpPr>
          <p:cNvPr id="133" name="Google Shape;133;p2"/>
          <p:cNvSpPr/>
          <p:nvPr/>
        </p:nvSpPr>
        <p:spPr>
          <a:xfrm>
            <a:off x="6098" y="19050"/>
            <a:ext cx="1816478" cy="1816478"/>
          </a:xfrm>
          <a:custGeom>
            <a:avLst/>
            <a:gdLst/>
            <a:ahLst/>
            <a:cxnLst/>
            <a:rect l="l" t="t" r="r" b="b"/>
            <a:pathLst>
              <a:path w="1816478" h="1816478" extrusionOk="0">
                <a:moveTo>
                  <a:pt x="0" y="0"/>
                </a:moveTo>
                <a:lnTo>
                  <a:pt x="1816478" y="0"/>
                </a:lnTo>
                <a:lnTo>
                  <a:pt x="1816478" y="1816478"/>
                </a:lnTo>
                <a:lnTo>
                  <a:pt x="0" y="1816478"/>
                </a:lnTo>
                <a:lnTo>
                  <a:pt x="0" y="0"/>
                </a:lnTo>
                <a:close/>
              </a:path>
            </a:pathLst>
          </a:custGeom>
          <a:blipFill rotWithShape="1">
            <a:blip r:embed="rId9">
              <a:alphaModFix/>
            </a:blip>
            <a:stretch>
              <a:fillRect/>
            </a:stretch>
          </a:blipFill>
          <a:ln>
            <a:noFill/>
          </a:ln>
        </p:spPr>
      </p:sp>
      <p:sp>
        <p:nvSpPr>
          <p:cNvPr id="134" name="Google Shape;134;p2"/>
          <p:cNvSpPr/>
          <p:nvPr/>
        </p:nvSpPr>
        <p:spPr>
          <a:xfrm>
            <a:off x="3039368" y="521019"/>
            <a:ext cx="4935745" cy="1296764"/>
          </a:xfrm>
          <a:custGeom>
            <a:avLst/>
            <a:gdLst/>
            <a:ahLst/>
            <a:cxnLst/>
            <a:rect l="l" t="t" r="r" b="b"/>
            <a:pathLst>
              <a:path w="4935745" h="1296764" extrusionOk="0">
                <a:moveTo>
                  <a:pt x="0" y="0"/>
                </a:moveTo>
                <a:lnTo>
                  <a:pt x="4935745" y="0"/>
                </a:lnTo>
                <a:lnTo>
                  <a:pt x="4935745" y="1296764"/>
                </a:lnTo>
                <a:lnTo>
                  <a:pt x="0" y="1296764"/>
                </a:lnTo>
                <a:lnTo>
                  <a:pt x="0" y="0"/>
                </a:lnTo>
                <a:close/>
              </a:path>
            </a:pathLst>
          </a:custGeom>
          <a:blipFill rotWithShape="1">
            <a:blip r:embed="rId10">
              <a:alphaModFix/>
            </a:blip>
            <a:stretch>
              <a:fillRect/>
            </a:stretch>
          </a:blipFill>
          <a:ln>
            <a:noFill/>
          </a:ln>
        </p:spPr>
      </p:sp>
      <p:sp>
        <p:nvSpPr>
          <p:cNvPr id="135" name="Google Shape;135;p2"/>
          <p:cNvSpPr/>
          <p:nvPr/>
        </p:nvSpPr>
        <p:spPr>
          <a:xfrm>
            <a:off x="3002558" y="5102632"/>
            <a:ext cx="5808283" cy="96054"/>
          </a:xfrm>
          <a:custGeom>
            <a:avLst/>
            <a:gdLst/>
            <a:ahLst/>
            <a:cxnLst/>
            <a:rect l="l" t="t" r="r" b="b"/>
            <a:pathLst>
              <a:path w="5808283" h="152467" extrusionOk="0">
                <a:moveTo>
                  <a:pt x="0" y="0"/>
                </a:moveTo>
                <a:lnTo>
                  <a:pt x="5808283" y="0"/>
                </a:lnTo>
                <a:lnTo>
                  <a:pt x="5808283" y="152468"/>
                </a:lnTo>
                <a:lnTo>
                  <a:pt x="0" y="152468"/>
                </a:lnTo>
                <a:lnTo>
                  <a:pt x="0" y="0"/>
                </a:lnTo>
                <a:close/>
              </a:path>
            </a:pathLst>
          </a:custGeom>
          <a:blipFill rotWithShape="1">
            <a:blip r:embed="rId11">
              <a:alphaModFix/>
            </a:blip>
            <a:stretch>
              <a:fillRect/>
            </a:stretch>
          </a:blipFill>
          <a:ln>
            <a:noFill/>
          </a:ln>
        </p:spPr>
      </p:sp>
      <p:sp>
        <p:nvSpPr>
          <p:cNvPr id="136" name="Google Shape;136;p2"/>
          <p:cNvSpPr txBox="1"/>
          <p:nvPr/>
        </p:nvSpPr>
        <p:spPr>
          <a:xfrm>
            <a:off x="1228501" y="1817772"/>
            <a:ext cx="9356400" cy="780900"/>
          </a:xfrm>
          <a:prstGeom prst="rect">
            <a:avLst/>
          </a:prstGeom>
          <a:noFill/>
          <a:ln>
            <a:noFill/>
          </a:ln>
        </p:spPr>
        <p:txBody>
          <a:bodyPr spcFirstLastPara="1" wrap="square" lIns="0" tIns="0" rIns="0" bIns="0" anchor="t" anchorCtr="0">
            <a:spAutoFit/>
          </a:bodyPr>
          <a:lstStyle/>
          <a:p>
            <a:pPr marL="0" marR="0" lvl="0" indent="0" algn="ctr" rtl="0">
              <a:lnSpc>
                <a:spcPct val="153700"/>
              </a:lnSpc>
              <a:spcBef>
                <a:spcPts val="0"/>
              </a:spcBef>
              <a:spcAft>
                <a:spcPts val="0"/>
              </a:spcAft>
              <a:buClr>
                <a:srgbClr val="000000"/>
              </a:buClr>
              <a:buSzPts val="2000"/>
              <a:buFont typeface="Arial"/>
              <a:buNone/>
            </a:pPr>
            <a:r>
              <a:rPr lang="es-PE" sz="2000" b="1" i="0" u="none" strike="noStrike" cap="none">
                <a:solidFill>
                  <a:srgbClr val="000000"/>
                </a:solidFill>
                <a:latin typeface="Lora"/>
                <a:ea typeface="Lora"/>
                <a:cs typeface="Lora"/>
                <a:sym typeface="Lora"/>
              </a:rPr>
              <a:t>MEJORA DEL SISTEMA LOGÍSTICO  DE LA EMPRESA SUMIDEROS Z&amp;G </a:t>
            </a:r>
            <a:endParaRPr sz="1400" b="0" i="0" u="none" strike="noStrike" cap="none">
              <a:solidFill>
                <a:srgbClr val="000000"/>
              </a:solidFill>
              <a:latin typeface="Arial"/>
              <a:ea typeface="Arial"/>
              <a:cs typeface="Arial"/>
              <a:sym typeface="Arial"/>
            </a:endParaRPr>
          </a:p>
          <a:p>
            <a:pPr marL="0" marR="0" lvl="0" indent="0" algn="ctr" rtl="0">
              <a:lnSpc>
                <a:spcPct val="153700"/>
              </a:lnSpc>
              <a:spcBef>
                <a:spcPts val="0"/>
              </a:spcBef>
              <a:spcAft>
                <a:spcPts val="0"/>
              </a:spcAft>
              <a:buClr>
                <a:srgbClr val="000000"/>
              </a:buClr>
              <a:buSzPts val="2000"/>
              <a:buFont typeface="Arial"/>
              <a:buNone/>
            </a:pPr>
            <a:r>
              <a:rPr lang="es-PE" sz="2000" b="1" i="0" u="none" strike="noStrike" cap="none">
                <a:solidFill>
                  <a:srgbClr val="000000"/>
                </a:solidFill>
                <a:latin typeface="Lora"/>
                <a:ea typeface="Lora"/>
                <a:cs typeface="Lora"/>
                <a:sym typeface="Lora"/>
              </a:rPr>
              <a:t>DE VILLA EL SALVADOR</a:t>
            </a:r>
            <a:endParaRPr sz="1400" b="0" i="0" u="none" strike="noStrike" cap="none">
              <a:solidFill>
                <a:srgbClr val="000000"/>
              </a:solidFill>
              <a:latin typeface="Arial"/>
              <a:ea typeface="Arial"/>
              <a:cs typeface="Arial"/>
              <a:sym typeface="Arial"/>
            </a:endParaRPr>
          </a:p>
        </p:txBody>
      </p:sp>
      <p:sp>
        <p:nvSpPr>
          <p:cNvPr id="137" name="Google Shape;137;p2"/>
          <p:cNvSpPr txBox="1"/>
          <p:nvPr/>
        </p:nvSpPr>
        <p:spPr>
          <a:xfrm>
            <a:off x="3188493" y="2942591"/>
            <a:ext cx="5979300" cy="2036100"/>
          </a:xfrm>
          <a:prstGeom prst="rect">
            <a:avLst/>
          </a:prstGeom>
          <a:noFill/>
          <a:ln>
            <a:noFill/>
          </a:ln>
        </p:spPr>
        <p:txBody>
          <a:bodyPr spcFirstLastPara="1" wrap="square" lIns="0" tIns="0" rIns="0" bIns="0" anchor="t" anchorCtr="0">
            <a:spAutoFit/>
          </a:bodyPr>
          <a:lstStyle/>
          <a:p>
            <a:pPr marL="0" marR="0" lvl="0" indent="0" algn="l" rtl="0">
              <a:lnSpc>
                <a:spcPct val="150964"/>
              </a:lnSpc>
              <a:spcBef>
                <a:spcPts val="0"/>
              </a:spcBef>
              <a:spcAft>
                <a:spcPts val="0"/>
              </a:spcAft>
              <a:buClr>
                <a:srgbClr val="000000"/>
              </a:buClr>
              <a:buSzPts val="2800"/>
              <a:buFont typeface="Arial"/>
              <a:buNone/>
            </a:pPr>
            <a:r>
              <a:rPr lang="es-PE" sz="2800" b="1" i="0" u="none" strike="noStrike" cap="none">
                <a:solidFill>
                  <a:srgbClr val="000000"/>
                </a:solidFill>
                <a:latin typeface="Times New Roman"/>
                <a:ea typeface="Times New Roman"/>
                <a:cs typeface="Times New Roman"/>
                <a:sym typeface="Times New Roman"/>
              </a:rPr>
              <a:t>INTEGRANTES:</a:t>
            </a:r>
            <a:endParaRPr sz="1400" b="0" i="0" u="none" strike="noStrike" cap="none">
              <a:solidFill>
                <a:srgbClr val="000000"/>
              </a:solidFill>
              <a:latin typeface="Arial"/>
              <a:ea typeface="Arial"/>
              <a:cs typeface="Arial"/>
              <a:sym typeface="Arial"/>
            </a:endParaRPr>
          </a:p>
          <a:p>
            <a:pPr marL="914400" marR="0" lvl="1" indent="-381000" algn="l" rtl="0">
              <a:lnSpc>
                <a:spcPct val="100000"/>
              </a:lnSpc>
              <a:spcBef>
                <a:spcPts val="0"/>
              </a:spcBef>
              <a:spcAft>
                <a:spcPts val="0"/>
              </a:spcAft>
              <a:buClr>
                <a:srgbClr val="000000"/>
              </a:buClr>
              <a:buSzPts val="2400"/>
              <a:buFont typeface="Times New Roman"/>
              <a:buChar char="•"/>
            </a:pPr>
            <a:r>
              <a:rPr lang="es-PE" sz="2400" b="0" i="0" u="none" strike="noStrike" cap="none">
                <a:solidFill>
                  <a:srgbClr val="000000"/>
                </a:solidFill>
                <a:latin typeface="Times New Roman"/>
                <a:ea typeface="Times New Roman"/>
                <a:cs typeface="Times New Roman"/>
                <a:sym typeface="Times New Roman"/>
              </a:rPr>
              <a:t>Rios Alzamora, Jesús</a:t>
            </a:r>
            <a:endParaRPr sz="2400" b="0" i="0" u="none" strike="noStrike" cap="none">
              <a:solidFill>
                <a:srgbClr val="000000"/>
              </a:solidFill>
              <a:latin typeface="Times New Roman"/>
              <a:ea typeface="Times New Roman"/>
              <a:cs typeface="Times New Roman"/>
              <a:sym typeface="Times New Roman"/>
            </a:endParaRPr>
          </a:p>
          <a:p>
            <a:pPr marL="914400" marR="0" lvl="1" indent="-368300" algn="l" rtl="0">
              <a:lnSpc>
                <a:spcPct val="100000"/>
              </a:lnSpc>
              <a:spcBef>
                <a:spcPts val="0"/>
              </a:spcBef>
              <a:spcAft>
                <a:spcPts val="0"/>
              </a:spcAft>
              <a:buClr>
                <a:schemeClr val="dk1"/>
              </a:buClr>
              <a:buSzPts val="2200"/>
              <a:buFont typeface="Times New Roman"/>
              <a:buChar char="•"/>
            </a:pPr>
            <a:r>
              <a:rPr lang="es-PE" sz="2200" b="0" i="0" u="none" strike="noStrike" cap="none">
                <a:solidFill>
                  <a:schemeClr val="dk1"/>
                </a:solidFill>
                <a:latin typeface="Times New Roman"/>
                <a:ea typeface="Times New Roman"/>
                <a:cs typeface="Times New Roman"/>
                <a:sym typeface="Times New Roman"/>
              </a:rPr>
              <a:t>Mozombite Braga, Jaime</a:t>
            </a:r>
            <a:endParaRPr sz="2200" b="0" i="0" u="none" strike="noStrike" cap="none">
              <a:solidFill>
                <a:schemeClr val="dk1"/>
              </a:solidFill>
              <a:latin typeface="Times New Roman"/>
              <a:ea typeface="Times New Roman"/>
              <a:cs typeface="Times New Roman"/>
              <a:sym typeface="Times New Roman"/>
            </a:endParaRPr>
          </a:p>
          <a:p>
            <a:pPr marL="914400" marR="0" lvl="1" indent="-368300" algn="l" rtl="0">
              <a:lnSpc>
                <a:spcPct val="100000"/>
              </a:lnSpc>
              <a:spcBef>
                <a:spcPts val="0"/>
              </a:spcBef>
              <a:spcAft>
                <a:spcPts val="0"/>
              </a:spcAft>
              <a:buClr>
                <a:schemeClr val="dk1"/>
              </a:buClr>
              <a:buSzPts val="2200"/>
              <a:buFont typeface="Times New Roman"/>
              <a:buChar char="•"/>
            </a:pPr>
            <a:r>
              <a:rPr lang="es-PE" sz="2200" b="0" i="0" u="none" strike="noStrike" cap="none">
                <a:solidFill>
                  <a:schemeClr val="dk1"/>
                </a:solidFill>
                <a:latin typeface="Times New Roman"/>
                <a:ea typeface="Times New Roman"/>
                <a:cs typeface="Times New Roman"/>
                <a:sym typeface="Times New Roman"/>
              </a:rPr>
              <a:t>Ccahuana Aranibar,Miguel Ángel</a:t>
            </a:r>
            <a:endParaRPr sz="2200" b="0" i="0" u="none" strike="noStrike" cap="none">
              <a:solidFill>
                <a:schemeClr val="dk1"/>
              </a:solidFill>
              <a:latin typeface="Times New Roman"/>
              <a:ea typeface="Times New Roman"/>
              <a:cs typeface="Times New Roman"/>
              <a:sym typeface="Times New Roman"/>
            </a:endParaRPr>
          </a:p>
          <a:p>
            <a:pPr marL="914400" marR="0" lvl="1" indent="-368300" algn="l" rtl="0">
              <a:lnSpc>
                <a:spcPct val="100000"/>
              </a:lnSpc>
              <a:spcBef>
                <a:spcPts val="0"/>
              </a:spcBef>
              <a:spcAft>
                <a:spcPts val="0"/>
              </a:spcAft>
              <a:buClr>
                <a:schemeClr val="dk1"/>
              </a:buClr>
              <a:buSzPts val="2200"/>
              <a:buFont typeface="Times New Roman"/>
              <a:buChar char="•"/>
            </a:pPr>
            <a:r>
              <a:rPr lang="es-PE" sz="2200" b="0" i="0" u="none" strike="noStrike" cap="none">
                <a:solidFill>
                  <a:schemeClr val="dk1"/>
                </a:solidFill>
                <a:latin typeface="Times New Roman"/>
                <a:ea typeface="Times New Roman"/>
                <a:cs typeface="Times New Roman"/>
                <a:sym typeface="Times New Roman"/>
              </a:rPr>
              <a:t>Meza Olivo Renzo</a:t>
            </a:r>
            <a:endParaRPr sz="3100" b="0" i="0" u="none" strike="noStrike" cap="none">
              <a:solidFill>
                <a:srgbClr val="000000"/>
              </a:solidFill>
              <a:latin typeface="Times New Roman"/>
              <a:ea typeface="Times New Roman"/>
              <a:cs typeface="Times New Roman"/>
              <a:sym typeface="Times New Roman"/>
            </a:endParaRPr>
          </a:p>
        </p:txBody>
      </p:sp>
      <p:sp>
        <p:nvSpPr>
          <p:cNvPr id="138" name="Google Shape;138;p2"/>
          <p:cNvSpPr txBox="1"/>
          <p:nvPr/>
        </p:nvSpPr>
        <p:spPr>
          <a:xfrm>
            <a:off x="8938114" y="6224451"/>
            <a:ext cx="4018037" cy="4916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3000"/>
              <a:buFont typeface="Arial"/>
              <a:buNone/>
            </a:pPr>
            <a:r>
              <a:rPr lang="es-PE" sz="3000" b="0" i="0" u="none" strike="noStrike" cap="none">
                <a:solidFill>
                  <a:srgbClr val="F7F7F7"/>
                </a:solidFill>
                <a:latin typeface="Times New Roman"/>
                <a:ea typeface="Times New Roman"/>
                <a:cs typeface="Times New Roman"/>
                <a:sym typeface="Times New Roman"/>
              </a:rPr>
              <a:t>AÑO:2023</a:t>
            </a:r>
            <a:endParaRPr sz="1400" b="0" i="0" u="none" strike="noStrike" cap="none">
              <a:solidFill>
                <a:srgbClr val="000000"/>
              </a:solidFill>
              <a:latin typeface="Arial"/>
              <a:ea typeface="Arial"/>
              <a:cs typeface="Arial"/>
              <a:sym typeface="Arial"/>
            </a:endParaRPr>
          </a:p>
        </p:txBody>
      </p:sp>
      <p:sp>
        <p:nvSpPr>
          <p:cNvPr id="139" name="Google Shape;139;p2"/>
          <p:cNvSpPr txBox="1"/>
          <p:nvPr/>
        </p:nvSpPr>
        <p:spPr>
          <a:xfrm>
            <a:off x="3073564" y="5146902"/>
            <a:ext cx="5244900" cy="955500"/>
          </a:xfrm>
          <a:prstGeom prst="rect">
            <a:avLst/>
          </a:prstGeom>
          <a:noFill/>
          <a:ln>
            <a:noFill/>
          </a:ln>
        </p:spPr>
        <p:txBody>
          <a:bodyPr spcFirstLastPara="1" wrap="square" lIns="0" tIns="0" rIns="0" bIns="0" anchor="t" anchorCtr="0">
            <a:spAutoFit/>
          </a:bodyPr>
          <a:lstStyle/>
          <a:p>
            <a:pPr marL="0" marR="0" lvl="0" indent="0" algn="l" rtl="0">
              <a:lnSpc>
                <a:spcPct val="135964"/>
              </a:lnSpc>
              <a:spcBef>
                <a:spcPts val="0"/>
              </a:spcBef>
              <a:spcAft>
                <a:spcPts val="0"/>
              </a:spcAft>
              <a:buClr>
                <a:srgbClr val="000000"/>
              </a:buClr>
              <a:buSzPts val="2800"/>
              <a:buFont typeface="Arial"/>
              <a:buNone/>
            </a:pPr>
            <a:r>
              <a:rPr lang="es-PE" sz="2800" b="1" i="0" u="none" strike="noStrike" cap="none">
                <a:solidFill>
                  <a:srgbClr val="000000"/>
                </a:solidFill>
                <a:latin typeface="Times New Roman"/>
                <a:ea typeface="Times New Roman"/>
                <a:cs typeface="Times New Roman"/>
                <a:sym typeface="Times New Roman"/>
              </a:rPr>
              <a:t>DOCENTE:</a:t>
            </a:r>
            <a:endParaRPr sz="1400" b="0" i="0" u="none" strike="noStrike" cap="none">
              <a:solidFill>
                <a:srgbClr val="000000"/>
              </a:solidFill>
              <a:latin typeface="Arial"/>
              <a:ea typeface="Arial"/>
              <a:cs typeface="Arial"/>
              <a:sym typeface="Arial"/>
            </a:endParaRPr>
          </a:p>
          <a:p>
            <a:pPr marL="0" marR="0" lvl="0" indent="0" algn="l" rtl="0">
              <a:lnSpc>
                <a:spcPct val="158625"/>
              </a:lnSpc>
              <a:spcBef>
                <a:spcPts val="0"/>
              </a:spcBef>
              <a:spcAft>
                <a:spcPts val="0"/>
              </a:spcAft>
              <a:buClr>
                <a:srgbClr val="000000"/>
              </a:buClr>
              <a:buSzPts val="2400"/>
              <a:buFont typeface="Arial"/>
              <a:buNone/>
            </a:pPr>
            <a:r>
              <a:rPr lang="es-PE" sz="2400" b="0" i="0" u="none" strike="noStrike" cap="none">
                <a:solidFill>
                  <a:srgbClr val="000000"/>
                </a:solidFill>
                <a:latin typeface="Times New Roman"/>
                <a:ea typeface="Times New Roman"/>
                <a:cs typeface="Times New Roman"/>
                <a:sym typeface="Times New Roman"/>
              </a:rPr>
              <a:t>     Juan Pablo Israel Taboada Gomez</a:t>
            </a:r>
            <a:endParaRPr sz="1400" b="0" i="0" u="none" strike="noStrike" cap="none">
              <a:solidFill>
                <a:srgbClr val="000000"/>
              </a:solidFill>
              <a:latin typeface="Arial"/>
              <a:ea typeface="Arial"/>
              <a:cs typeface="Arial"/>
              <a:sym typeface="Arial"/>
            </a:endParaRPr>
          </a:p>
        </p:txBody>
      </p:sp>
      <p:sp>
        <p:nvSpPr>
          <p:cNvPr id="140" name="Google Shape;140;p2"/>
          <p:cNvSpPr txBox="1"/>
          <p:nvPr/>
        </p:nvSpPr>
        <p:spPr>
          <a:xfrm>
            <a:off x="1671064" y="93230"/>
            <a:ext cx="8049900" cy="862800"/>
          </a:xfrm>
          <a:prstGeom prst="rect">
            <a:avLst/>
          </a:prstGeom>
          <a:noFill/>
          <a:ln>
            <a:noFill/>
          </a:ln>
        </p:spPr>
        <p:txBody>
          <a:bodyPr spcFirstLastPara="1" wrap="square" lIns="0" tIns="0" rIns="0" bIns="0" anchor="t" anchorCtr="0">
            <a:spAutoFit/>
          </a:bodyPr>
          <a:lstStyle/>
          <a:p>
            <a:pPr marL="0" marR="0" lvl="0" indent="0" algn="ctr" rtl="0">
              <a:lnSpc>
                <a:spcPct val="114464"/>
              </a:lnSpc>
              <a:spcBef>
                <a:spcPts val="0"/>
              </a:spcBef>
              <a:spcAft>
                <a:spcPts val="0"/>
              </a:spcAft>
              <a:buClr>
                <a:srgbClr val="000000"/>
              </a:buClr>
              <a:buSzPts val="2800"/>
              <a:buFont typeface="Arial"/>
              <a:buNone/>
            </a:pPr>
            <a:r>
              <a:rPr lang="es-PE" sz="2800" b="1" i="0" u="none" strike="noStrike" cap="none">
                <a:solidFill>
                  <a:srgbClr val="000000"/>
                </a:solidFill>
                <a:latin typeface="Lora"/>
                <a:ea typeface="Lora"/>
                <a:cs typeface="Lora"/>
                <a:sym typeface="Lora"/>
              </a:rPr>
              <a:t>FACULTAD INGENIERÍA Y ARQUITECTURA</a:t>
            </a:r>
            <a:endParaRPr sz="1400" b="0" i="0" u="none" strike="noStrike" cap="none">
              <a:solidFill>
                <a:srgbClr val="000000"/>
              </a:solidFill>
              <a:latin typeface="Arial"/>
              <a:ea typeface="Arial"/>
              <a:cs typeface="Arial"/>
              <a:sym typeface="Arial"/>
            </a:endParaRPr>
          </a:p>
          <a:p>
            <a:pPr marL="0" marR="0" lvl="0" indent="0" algn="ctr" rtl="0">
              <a:lnSpc>
                <a:spcPct val="106208"/>
              </a:lnSpc>
              <a:spcBef>
                <a:spcPts val="0"/>
              </a:spcBef>
              <a:spcAft>
                <a:spcPts val="0"/>
              </a:spcAft>
              <a:buClr>
                <a:srgbClr val="000000"/>
              </a:buClr>
              <a:buSzPts val="2400"/>
              <a:buFont typeface="Arial"/>
              <a:buNone/>
            </a:pPr>
            <a:r>
              <a:rPr lang="es-PE" sz="2400" b="0" i="0" u="none" strike="noStrike" cap="none">
                <a:solidFill>
                  <a:srgbClr val="000000"/>
                </a:solidFill>
                <a:latin typeface="Lora"/>
                <a:ea typeface="Lora"/>
                <a:cs typeface="Lora"/>
                <a:sym typeface="Lora"/>
              </a:rPr>
              <a:t>Escuela profesional de Ingeniería Industrial</a:t>
            </a: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2603111" y="6230666"/>
            <a:ext cx="5808283" cy="96054"/>
          </a:xfrm>
          <a:custGeom>
            <a:avLst/>
            <a:gdLst/>
            <a:ahLst/>
            <a:cxnLst/>
            <a:rect l="l" t="t" r="r" b="b"/>
            <a:pathLst>
              <a:path w="5808283" h="152467" extrusionOk="0">
                <a:moveTo>
                  <a:pt x="0" y="0"/>
                </a:moveTo>
                <a:lnTo>
                  <a:pt x="5808283" y="0"/>
                </a:lnTo>
                <a:lnTo>
                  <a:pt x="5808283" y="152468"/>
                </a:lnTo>
                <a:lnTo>
                  <a:pt x="0" y="152468"/>
                </a:lnTo>
                <a:lnTo>
                  <a:pt x="0" y="0"/>
                </a:lnTo>
                <a:close/>
              </a:path>
            </a:pathLst>
          </a:custGeom>
          <a:blipFill rotWithShape="1">
            <a:blip r:embed="rId11">
              <a:alphaModFix/>
            </a:blip>
            <a:stretch>
              <a:fillRect/>
            </a:stretch>
          </a:blipFill>
          <a:ln>
            <a:noFill/>
          </a:ln>
        </p:spPr>
      </p:sp>
      <p:sp>
        <p:nvSpPr>
          <p:cNvPr id="142" name="Google Shape;142;p2"/>
          <p:cNvSpPr txBox="1"/>
          <p:nvPr/>
        </p:nvSpPr>
        <p:spPr>
          <a:xfrm>
            <a:off x="3344138" y="6326733"/>
            <a:ext cx="2316900" cy="492600"/>
          </a:xfrm>
          <a:prstGeom prst="rect">
            <a:avLst/>
          </a:prstGeom>
          <a:noFill/>
          <a:ln>
            <a:noFill/>
          </a:ln>
        </p:spPr>
        <p:txBody>
          <a:bodyPr spcFirstLastPara="1" wrap="square" lIns="0" tIns="0" rIns="0" bIns="0" anchor="t" anchorCtr="0">
            <a:spAutoFit/>
          </a:bodyPr>
          <a:lstStyle/>
          <a:p>
            <a:pPr marL="0" marR="0" lvl="0" indent="0" algn="l" rtl="0">
              <a:lnSpc>
                <a:spcPct val="118968"/>
              </a:lnSpc>
              <a:spcBef>
                <a:spcPts val="0"/>
              </a:spcBef>
              <a:spcAft>
                <a:spcPts val="0"/>
              </a:spcAft>
              <a:buClr>
                <a:srgbClr val="000000"/>
              </a:buClr>
              <a:buSzPts val="2800"/>
              <a:buFont typeface="Arial"/>
              <a:buNone/>
            </a:pPr>
            <a:r>
              <a:rPr lang="es-PE" sz="2800" b="1" i="0" u="none" strike="noStrike" cap="none">
                <a:solidFill>
                  <a:srgbClr val="000000"/>
                </a:solidFill>
                <a:latin typeface="Times New Roman"/>
                <a:ea typeface="Times New Roman"/>
                <a:cs typeface="Times New Roman"/>
                <a:sym typeface="Times New Roman"/>
              </a:rPr>
              <a:t>GRUPO:</a:t>
            </a:r>
            <a:r>
              <a:rPr lang="es-PE" sz="3200" b="1" i="0" u="none" strike="noStrike" cap="none">
                <a:solidFill>
                  <a:srgbClr val="000000"/>
                </a:solidFill>
                <a:latin typeface="Times New Roman"/>
                <a:ea typeface="Times New Roman"/>
                <a:cs typeface="Times New Roman"/>
                <a:sym typeface="Times New Roman"/>
              </a:rPr>
              <a:t>2</a:t>
            </a:r>
            <a:endParaRPr sz="28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0"/>
            <a:ext cx="12192000" cy="2108200"/>
          </a:xfrm>
          <a:prstGeom prst="rect">
            <a:avLst/>
          </a:prstGeom>
          <a:noFill/>
          <a:ln>
            <a:noFill/>
          </a:ln>
        </p:spPr>
      </p:pic>
      <p:sp>
        <p:nvSpPr>
          <p:cNvPr id="272" name="Google Shape;272;p13"/>
          <p:cNvSpPr/>
          <p:nvPr/>
        </p:nvSpPr>
        <p:spPr>
          <a:xfrm>
            <a:off x="3515097" y="105573"/>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DE MARKETING</a:t>
            </a:r>
            <a:endParaRPr sz="2800" b="0" i="0" u="none" strike="noStrike" cap="none" dirty="0">
              <a:solidFill>
                <a:schemeClr val="lt1"/>
              </a:solidFill>
              <a:latin typeface="Calibri"/>
              <a:ea typeface="Calibri"/>
              <a:cs typeface="Calibri"/>
              <a:sym typeface="Calibri"/>
            </a:endParaRPr>
          </a:p>
        </p:txBody>
      </p:sp>
      <p:pic>
        <p:nvPicPr>
          <p:cNvPr id="6" name="Google Shape;198;p9">
            <a:extLst>
              <a:ext uri="{FF2B5EF4-FFF2-40B4-BE49-F238E27FC236}">
                <a16:creationId xmlns:a16="http://schemas.microsoft.com/office/drawing/2014/main" id="{1D8D07C1-168A-4D5B-AC4F-F726EAF47043}"/>
              </a:ext>
            </a:extLst>
          </p:cNvPr>
          <p:cNvPicPr/>
          <p:nvPr/>
        </p:nvPicPr>
        <p:blipFill rotWithShape="1">
          <a:blip r:embed="rId4" cstate="print">
            <a:alphaModFix/>
            <a:extLst>
              <a:ext uri="{28A0092B-C50C-407E-A947-70E740481C1C}">
                <a14:useLocalDpi xmlns:a14="http://schemas.microsoft.com/office/drawing/2010/main" val="0"/>
              </a:ext>
            </a:extLst>
          </a:blip>
          <a:srcRect b="173"/>
          <a:stretch/>
        </p:blipFill>
        <p:spPr>
          <a:xfrm>
            <a:off x="1542155" y="1111983"/>
            <a:ext cx="4446467" cy="286414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7" name="Imagen 6">
            <a:extLst>
              <a:ext uri="{FF2B5EF4-FFF2-40B4-BE49-F238E27FC236}">
                <a16:creationId xmlns:a16="http://schemas.microsoft.com/office/drawing/2014/main" id="{CFA861BA-470F-47E6-A0CD-152492BD30E9}"/>
              </a:ext>
            </a:extLst>
          </p:cNvPr>
          <p:cNvPicPr/>
          <p:nvPr/>
        </p:nvPicPr>
        <p:blipFill rotWithShape="1">
          <a:blip r:embed="rId5" cstate="print">
            <a:extLst>
              <a:ext uri="{28A0092B-C50C-407E-A947-70E740481C1C}">
                <a14:useLocalDpi xmlns:a14="http://schemas.microsoft.com/office/drawing/2010/main" val="0"/>
              </a:ext>
            </a:extLst>
          </a:blip>
          <a:srcRect r="20415"/>
          <a:stretch/>
        </p:blipFill>
        <p:spPr bwMode="auto">
          <a:xfrm>
            <a:off x="6541928" y="1111983"/>
            <a:ext cx="3603943" cy="2108200"/>
          </a:xfrm>
          <a:prstGeom prst="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CB49DC51-1DC1-4A5E-9ED7-1B9EDB750D2A}"/>
              </a:ext>
            </a:extLst>
          </p:cNvPr>
          <p:cNvPicPr/>
          <p:nvPr/>
        </p:nvPicPr>
        <p:blipFill>
          <a:blip r:embed="rId6">
            <a:extLst>
              <a:ext uri="{28A0092B-C50C-407E-A947-70E740481C1C}">
                <a14:useLocalDpi xmlns:a14="http://schemas.microsoft.com/office/drawing/2010/main" val="0"/>
              </a:ext>
            </a:extLst>
          </a:blip>
          <a:stretch>
            <a:fillRect/>
          </a:stretch>
        </p:blipFill>
        <p:spPr>
          <a:xfrm>
            <a:off x="6853555" y="3429000"/>
            <a:ext cx="4428490" cy="2212975"/>
          </a:xfrm>
          <a:prstGeom prst="rect">
            <a:avLst/>
          </a:prstGeom>
        </p:spPr>
      </p:pic>
      <p:pic>
        <p:nvPicPr>
          <p:cNvPr id="9" name="Imagen 8">
            <a:extLst>
              <a:ext uri="{FF2B5EF4-FFF2-40B4-BE49-F238E27FC236}">
                <a16:creationId xmlns:a16="http://schemas.microsoft.com/office/drawing/2014/main" id="{2BF9A92B-B13A-4E6C-BFCC-867E843077B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628775" y="4077195"/>
            <a:ext cx="4467225" cy="2021840"/>
          </a:xfrm>
          <a:prstGeom prst="rect">
            <a:avLst/>
          </a:prstGeom>
        </p:spPr>
      </p:pic>
      <p:sp>
        <p:nvSpPr>
          <p:cNvPr id="10" name="Google Shape;258;p11">
            <a:extLst>
              <a:ext uri="{FF2B5EF4-FFF2-40B4-BE49-F238E27FC236}">
                <a16:creationId xmlns:a16="http://schemas.microsoft.com/office/drawing/2014/main" id="{38A9EDB8-6251-4950-94FD-86DAFCE24F65}"/>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0"/>
            <a:ext cx="12192000" cy="2108200"/>
          </a:xfrm>
          <a:prstGeom prst="rect">
            <a:avLst/>
          </a:prstGeom>
          <a:noFill/>
          <a:ln>
            <a:noFill/>
          </a:ln>
        </p:spPr>
      </p:pic>
      <p:sp>
        <p:nvSpPr>
          <p:cNvPr id="272" name="Google Shape;272;p13"/>
          <p:cNvSpPr/>
          <p:nvPr/>
        </p:nvSpPr>
        <p:spPr>
          <a:xfrm>
            <a:off x="1575988" y="81453"/>
            <a:ext cx="8490857"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PLAN DEVALORIZACIÓN</a:t>
            </a:r>
            <a:endParaRPr sz="2800" b="0" i="0" u="none" strike="noStrike" cap="none" dirty="0">
              <a:solidFill>
                <a:schemeClr val="lt1"/>
              </a:solidFill>
              <a:latin typeface="Calibri"/>
              <a:ea typeface="Calibri"/>
              <a:cs typeface="Calibri"/>
              <a:sym typeface="Calibri"/>
            </a:endParaRPr>
          </a:p>
        </p:txBody>
      </p:sp>
      <p:sp>
        <p:nvSpPr>
          <p:cNvPr id="32" name="CuadroTexto 31">
            <a:extLst>
              <a:ext uri="{FF2B5EF4-FFF2-40B4-BE49-F238E27FC236}">
                <a16:creationId xmlns:a16="http://schemas.microsoft.com/office/drawing/2014/main" id="{7ADC69CB-A5BC-4708-9C55-EC3E250628EE}"/>
              </a:ext>
            </a:extLst>
          </p:cNvPr>
          <p:cNvSpPr txBox="1"/>
          <p:nvPr/>
        </p:nvSpPr>
        <p:spPr>
          <a:xfrm>
            <a:off x="1387150" y="1128427"/>
            <a:ext cx="8857861" cy="738664"/>
          </a:xfrm>
          <a:prstGeom prst="rect">
            <a:avLst/>
          </a:prstGeom>
          <a:noFill/>
        </p:spPr>
        <p:txBody>
          <a:bodyPr wrap="square">
            <a:spAutoFit/>
          </a:bodyPr>
          <a:lstStyle/>
          <a:p>
            <a:pPr marL="165100" marR="73025" algn="just">
              <a:spcBef>
                <a:spcPts val="680"/>
              </a:spcBef>
              <a:spcAft>
                <a:spcPts val="0"/>
              </a:spcAft>
            </a:pPr>
            <a:r>
              <a:rPr lang="es-ES" sz="1400" dirty="0">
                <a:effectLst/>
                <a:latin typeface="Times New Roman" panose="02020603050405020304" pitchFamily="18" charset="0"/>
                <a:ea typeface="Arial MT"/>
                <a:cs typeface="Times New Roman" panose="02020603050405020304" pitchFamily="18" charset="0"/>
              </a:rPr>
              <a:t>La implementación de un plan de valorización de residuos sólidos en nuestra empresa se</a:t>
            </a:r>
            <a:r>
              <a:rPr lang="es-ES" sz="1400" spc="5" dirty="0">
                <a:effectLst/>
                <a:latin typeface="Times New Roman" panose="02020603050405020304" pitchFamily="18" charset="0"/>
                <a:ea typeface="Arial MT"/>
                <a:cs typeface="Times New Roman" panose="02020603050405020304" pitchFamily="18" charset="0"/>
              </a:rPr>
              <a:t> </a:t>
            </a:r>
            <a:r>
              <a:rPr lang="es-ES" sz="1400" dirty="0">
                <a:effectLst/>
                <a:latin typeface="Times New Roman" panose="02020603050405020304" pitchFamily="18" charset="0"/>
                <a:ea typeface="Arial MT"/>
                <a:cs typeface="Times New Roman" panose="02020603050405020304" pitchFamily="18" charset="0"/>
              </a:rPr>
              <a:t>justifica no solo como una medida ambientalmente responsable, sino también como una</a:t>
            </a:r>
            <a:r>
              <a:rPr lang="es-ES" sz="1400" spc="5" dirty="0">
                <a:effectLst/>
                <a:latin typeface="Times New Roman" panose="02020603050405020304" pitchFamily="18" charset="0"/>
                <a:ea typeface="Arial MT"/>
                <a:cs typeface="Times New Roman" panose="02020603050405020304" pitchFamily="18" charset="0"/>
              </a:rPr>
              <a:t> </a:t>
            </a:r>
            <a:r>
              <a:rPr lang="es-ES" sz="1400" dirty="0">
                <a:effectLst/>
                <a:latin typeface="Times New Roman" panose="02020603050405020304" pitchFamily="18" charset="0"/>
                <a:ea typeface="Arial MT"/>
                <a:cs typeface="Times New Roman" panose="02020603050405020304" pitchFamily="18" charset="0"/>
              </a:rPr>
              <a:t>estrategia integral que aporta beneficios significativos a corto, mediano y largo plazo. Aquí</a:t>
            </a:r>
            <a:r>
              <a:rPr lang="es-ES" sz="1400" spc="5" dirty="0">
                <a:effectLst/>
                <a:latin typeface="Times New Roman" panose="02020603050405020304" pitchFamily="18" charset="0"/>
                <a:ea typeface="Arial MT"/>
                <a:cs typeface="Times New Roman" panose="02020603050405020304" pitchFamily="18" charset="0"/>
              </a:rPr>
              <a:t> </a:t>
            </a:r>
            <a:r>
              <a:rPr lang="es-ES" sz="1400" dirty="0">
                <a:effectLst/>
                <a:latin typeface="Times New Roman" panose="02020603050405020304" pitchFamily="18" charset="0"/>
                <a:ea typeface="Arial MT"/>
                <a:cs typeface="Times New Roman" panose="02020603050405020304" pitchFamily="18" charset="0"/>
              </a:rPr>
              <a:t>presentamos</a:t>
            </a:r>
            <a:r>
              <a:rPr lang="es-ES" sz="1400" spc="-15" dirty="0">
                <a:effectLst/>
                <a:latin typeface="Times New Roman" panose="02020603050405020304" pitchFamily="18" charset="0"/>
                <a:ea typeface="Arial MT"/>
                <a:cs typeface="Times New Roman" panose="02020603050405020304" pitchFamily="18" charset="0"/>
              </a:rPr>
              <a:t> </a:t>
            </a:r>
            <a:r>
              <a:rPr lang="es-ES" sz="1400" dirty="0">
                <a:effectLst/>
                <a:latin typeface="Times New Roman" panose="02020603050405020304" pitchFamily="18" charset="0"/>
                <a:ea typeface="Arial MT"/>
                <a:cs typeface="Times New Roman" panose="02020603050405020304" pitchFamily="18" charset="0"/>
              </a:rPr>
              <a:t>algunas</a:t>
            </a:r>
            <a:r>
              <a:rPr lang="es-ES" sz="1400" spc="5" dirty="0">
                <a:effectLst/>
                <a:latin typeface="Times New Roman" panose="02020603050405020304" pitchFamily="18" charset="0"/>
                <a:ea typeface="Arial MT"/>
                <a:cs typeface="Times New Roman" panose="02020603050405020304" pitchFamily="18" charset="0"/>
              </a:rPr>
              <a:t> </a:t>
            </a:r>
            <a:r>
              <a:rPr lang="es-ES" sz="1400" dirty="0">
                <a:effectLst/>
                <a:latin typeface="Times New Roman" panose="02020603050405020304" pitchFamily="18" charset="0"/>
                <a:ea typeface="Arial MT"/>
                <a:cs typeface="Times New Roman" panose="02020603050405020304" pitchFamily="18" charset="0"/>
              </a:rPr>
              <a:t>razones clave que</a:t>
            </a:r>
            <a:r>
              <a:rPr lang="es-ES" sz="1400" spc="-10" dirty="0">
                <a:effectLst/>
                <a:latin typeface="Times New Roman" panose="02020603050405020304" pitchFamily="18" charset="0"/>
                <a:ea typeface="Arial MT"/>
                <a:cs typeface="Times New Roman" panose="02020603050405020304" pitchFamily="18" charset="0"/>
              </a:rPr>
              <a:t> </a:t>
            </a:r>
            <a:r>
              <a:rPr lang="es-ES" sz="1400" dirty="0">
                <a:effectLst/>
                <a:latin typeface="Times New Roman" panose="02020603050405020304" pitchFamily="18" charset="0"/>
                <a:ea typeface="Arial MT"/>
                <a:cs typeface="Times New Roman" panose="02020603050405020304" pitchFamily="18" charset="0"/>
              </a:rPr>
              <a:t>respaldan la adopción de</a:t>
            </a:r>
            <a:r>
              <a:rPr lang="es-ES" sz="1400" spc="-10" dirty="0">
                <a:effectLst/>
                <a:latin typeface="Times New Roman" panose="02020603050405020304" pitchFamily="18" charset="0"/>
                <a:ea typeface="Arial MT"/>
                <a:cs typeface="Times New Roman" panose="02020603050405020304" pitchFamily="18" charset="0"/>
              </a:rPr>
              <a:t> </a:t>
            </a:r>
            <a:r>
              <a:rPr lang="es-ES" sz="1400" dirty="0">
                <a:effectLst/>
                <a:latin typeface="Times New Roman" panose="02020603050405020304" pitchFamily="18" charset="0"/>
                <a:ea typeface="Arial MT"/>
                <a:cs typeface="Times New Roman" panose="02020603050405020304" pitchFamily="18" charset="0"/>
              </a:rPr>
              <a:t>este</a:t>
            </a:r>
            <a:r>
              <a:rPr lang="es-ES" sz="1400" spc="-15" dirty="0">
                <a:effectLst/>
                <a:latin typeface="Times New Roman" panose="02020603050405020304" pitchFamily="18" charset="0"/>
                <a:ea typeface="Arial MT"/>
                <a:cs typeface="Times New Roman" panose="02020603050405020304" pitchFamily="18" charset="0"/>
              </a:rPr>
              <a:t> </a:t>
            </a:r>
            <a:r>
              <a:rPr lang="es-ES" sz="1400" dirty="0">
                <a:effectLst/>
                <a:latin typeface="Times New Roman" panose="02020603050405020304" pitchFamily="18" charset="0"/>
                <a:ea typeface="Arial MT"/>
                <a:cs typeface="Times New Roman" panose="02020603050405020304" pitchFamily="18" charset="0"/>
              </a:rPr>
              <a:t>plan:</a:t>
            </a:r>
            <a:endParaRPr lang="es-PE" sz="1400" dirty="0">
              <a:effectLst/>
              <a:latin typeface="Times New Roman" panose="02020603050405020304" pitchFamily="18" charset="0"/>
              <a:ea typeface="Arial MT"/>
              <a:cs typeface="Times New Roman" panose="02020603050405020304" pitchFamily="18" charset="0"/>
            </a:endParaRPr>
          </a:p>
        </p:txBody>
      </p:sp>
      <p:sp>
        <p:nvSpPr>
          <p:cNvPr id="33" name="CuadroTexto 32">
            <a:extLst>
              <a:ext uri="{FF2B5EF4-FFF2-40B4-BE49-F238E27FC236}">
                <a16:creationId xmlns:a16="http://schemas.microsoft.com/office/drawing/2014/main" id="{86F52E07-C4C6-44C0-9E71-3890B7C69F03}"/>
              </a:ext>
            </a:extLst>
          </p:cNvPr>
          <p:cNvSpPr txBox="1"/>
          <p:nvPr/>
        </p:nvSpPr>
        <p:spPr>
          <a:xfrm>
            <a:off x="802433" y="2187596"/>
            <a:ext cx="2593910" cy="523220"/>
          </a:xfrm>
          <a:prstGeom prst="rect">
            <a:avLst/>
          </a:prstGeom>
          <a:noFill/>
        </p:spPr>
        <p:txBody>
          <a:bodyPr wrap="square">
            <a:spAutoFit/>
          </a:bodyPr>
          <a:lstStyle/>
          <a:p>
            <a:pPr algn="ctr"/>
            <a:r>
              <a:rPr lang="es-ES" sz="1400" b="1" dirty="0">
                <a:effectLst/>
                <a:latin typeface="Arial" panose="020B0604020202020204" pitchFamily="34" charset="0"/>
                <a:ea typeface="Arial MT"/>
                <a:cs typeface="Arial MT"/>
              </a:rPr>
              <a:t>1- Responsabilidad</a:t>
            </a:r>
            <a:r>
              <a:rPr lang="es-ES" sz="1400" b="1" spc="5" dirty="0">
                <a:effectLst/>
                <a:latin typeface="Arial" panose="020B0604020202020204" pitchFamily="34" charset="0"/>
                <a:ea typeface="Arial MT"/>
                <a:cs typeface="Arial MT"/>
              </a:rPr>
              <a:t> </a:t>
            </a:r>
            <a:r>
              <a:rPr lang="es-ES" sz="1400" b="1" dirty="0">
                <a:effectLst/>
                <a:latin typeface="Arial" panose="020B0604020202020204" pitchFamily="34" charset="0"/>
                <a:ea typeface="Arial MT"/>
                <a:cs typeface="Arial MT"/>
              </a:rPr>
              <a:t>Ambiental</a:t>
            </a:r>
            <a:endParaRPr lang="es-PE" dirty="0"/>
          </a:p>
        </p:txBody>
      </p:sp>
      <p:sp>
        <p:nvSpPr>
          <p:cNvPr id="34" name="CuadroTexto 33">
            <a:extLst>
              <a:ext uri="{FF2B5EF4-FFF2-40B4-BE49-F238E27FC236}">
                <a16:creationId xmlns:a16="http://schemas.microsoft.com/office/drawing/2014/main" id="{3DE189A7-FD7C-4BA3-9317-423694C5C004}"/>
              </a:ext>
            </a:extLst>
          </p:cNvPr>
          <p:cNvSpPr txBox="1"/>
          <p:nvPr/>
        </p:nvSpPr>
        <p:spPr>
          <a:xfrm>
            <a:off x="4864359" y="2286279"/>
            <a:ext cx="2463282" cy="523220"/>
          </a:xfrm>
          <a:prstGeom prst="rect">
            <a:avLst/>
          </a:prstGeom>
          <a:noFill/>
        </p:spPr>
        <p:txBody>
          <a:bodyPr wrap="square">
            <a:spAutoFit/>
          </a:bodyPr>
          <a:lstStyle/>
          <a:p>
            <a:pPr algn="ctr"/>
            <a:r>
              <a:rPr lang="es-ES" sz="1400" b="1" dirty="0">
                <a:effectLst/>
                <a:latin typeface="Arial" panose="020B0604020202020204" pitchFamily="34" charset="0"/>
                <a:ea typeface="Arial MT"/>
                <a:cs typeface="Arial MT"/>
              </a:rPr>
              <a:t>2- Cumplimiento Normativo</a:t>
            </a:r>
            <a:endParaRPr lang="es-PE" dirty="0"/>
          </a:p>
        </p:txBody>
      </p:sp>
      <p:sp>
        <p:nvSpPr>
          <p:cNvPr id="35" name="CuadroTexto 34">
            <a:extLst>
              <a:ext uri="{FF2B5EF4-FFF2-40B4-BE49-F238E27FC236}">
                <a16:creationId xmlns:a16="http://schemas.microsoft.com/office/drawing/2014/main" id="{17D2D0C6-97A1-4E55-9475-B363C48CEF23}"/>
              </a:ext>
            </a:extLst>
          </p:cNvPr>
          <p:cNvSpPr txBox="1"/>
          <p:nvPr/>
        </p:nvSpPr>
        <p:spPr>
          <a:xfrm>
            <a:off x="8428652" y="2375836"/>
            <a:ext cx="3048000" cy="523220"/>
          </a:xfrm>
          <a:prstGeom prst="rect">
            <a:avLst/>
          </a:prstGeom>
          <a:noFill/>
        </p:spPr>
        <p:txBody>
          <a:bodyPr wrap="square">
            <a:spAutoFit/>
          </a:bodyPr>
          <a:lstStyle/>
          <a:p>
            <a:pPr algn="ctr"/>
            <a:r>
              <a:rPr lang="es-ES" sz="1400" b="1" dirty="0">
                <a:effectLst/>
                <a:latin typeface="Arial" panose="020B0604020202020204" pitchFamily="34" charset="0"/>
                <a:ea typeface="Arial MT"/>
                <a:cs typeface="Arial MT"/>
              </a:rPr>
              <a:t>3- Eficiencia en el Uso de                 Recursos</a:t>
            </a:r>
            <a:endParaRPr lang="es-PE" dirty="0"/>
          </a:p>
        </p:txBody>
      </p:sp>
      <p:sp>
        <p:nvSpPr>
          <p:cNvPr id="36" name="CuadroTexto 35">
            <a:extLst>
              <a:ext uri="{FF2B5EF4-FFF2-40B4-BE49-F238E27FC236}">
                <a16:creationId xmlns:a16="http://schemas.microsoft.com/office/drawing/2014/main" id="{BB758D1A-949E-48B9-891E-E3943D3E7B34}"/>
              </a:ext>
            </a:extLst>
          </p:cNvPr>
          <p:cNvSpPr txBox="1"/>
          <p:nvPr/>
        </p:nvSpPr>
        <p:spPr>
          <a:xfrm>
            <a:off x="230155" y="4395180"/>
            <a:ext cx="4634204" cy="523220"/>
          </a:xfrm>
          <a:prstGeom prst="rect">
            <a:avLst/>
          </a:prstGeom>
          <a:noFill/>
        </p:spPr>
        <p:txBody>
          <a:bodyPr wrap="square">
            <a:spAutoFit/>
          </a:bodyPr>
          <a:lstStyle/>
          <a:p>
            <a:pPr algn="ctr"/>
            <a:r>
              <a:rPr lang="es-ES" sz="1400" b="1" dirty="0">
                <a:effectLst/>
                <a:latin typeface="Arial" panose="020B0604020202020204" pitchFamily="34" charset="0"/>
                <a:ea typeface="Arial MT"/>
                <a:cs typeface="Arial MT"/>
              </a:rPr>
              <a:t>4- Imagen Corporativa y Relaciones con Stakeholders</a:t>
            </a:r>
            <a:endParaRPr lang="es-PE" dirty="0"/>
          </a:p>
        </p:txBody>
      </p:sp>
      <p:sp>
        <p:nvSpPr>
          <p:cNvPr id="37" name="CuadroTexto 36">
            <a:extLst>
              <a:ext uri="{FF2B5EF4-FFF2-40B4-BE49-F238E27FC236}">
                <a16:creationId xmlns:a16="http://schemas.microsoft.com/office/drawing/2014/main" id="{F08D8E35-7000-44F6-ABE8-5551D37BCA54}"/>
              </a:ext>
            </a:extLst>
          </p:cNvPr>
          <p:cNvSpPr txBox="1"/>
          <p:nvPr/>
        </p:nvSpPr>
        <p:spPr>
          <a:xfrm>
            <a:off x="7875036" y="4403290"/>
            <a:ext cx="3601616" cy="523220"/>
          </a:xfrm>
          <a:prstGeom prst="rect">
            <a:avLst/>
          </a:prstGeom>
          <a:noFill/>
        </p:spPr>
        <p:txBody>
          <a:bodyPr wrap="square">
            <a:spAutoFit/>
          </a:bodyPr>
          <a:lstStyle/>
          <a:p>
            <a:pPr algn="ctr"/>
            <a:r>
              <a:rPr lang="es-ES" sz="1400" b="1" dirty="0">
                <a:effectLst/>
                <a:latin typeface="Arial" panose="020B0604020202020204" pitchFamily="34" charset="0"/>
                <a:ea typeface="Arial MT"/>
                <a:cs typeface="Arial MT"/>
              </a:rPr>
              <a:t>5- Innovación y Diferenciación Competitiva</a:t>
            </a:r>
            <a:endParaRPr lang="es-PE" dirty="0"/>
          </a:p>
        </p:txBody>
      </p:sp>
      <p:sp>
        <p:nvSpPr>
          <p:cNvPr id="38" name="CuadroTexto 37">
            <a:extLst>
              <a:ext uri="{FF2B5EF4-FFF2-40B4-BE49-F238E27FC236}">
                <a16:creationId xmlns:a16="http://schemas.microsoft.com/office/drawing/2014/main" id="{9AFD72AE-3CE8-4F14-8655-C4180283924E}"/>
              </a:ext>
            </a:extLst>
          </p:cNvPr>
          <p:cNvSpPr txBox="1"/>
          <p:nvPr/>
        </p:nvSpPr>
        <p:spPr>
          <a:xfrm>
            <a:off x="4522236" y="4438042"/>
            <a:ext cx="3452327" cy="307777"/>
          </a:xfrm>
          <a:prstGeom prst="rect">
            <a:avLst/>
          </a:prstGeom>
          <a:noFill/>
        </p:spPr>
        <p:txBody>
          <a:bodyPr wrap="square">
            <a:spAutoFit/>
          </a:bodyPr>
          <a:lstStyle/>
          <a:p>
            <a:r>
              <a:rPr lang="es-ES" sz="1400" b="1" dirty="0">
                <a:effectLst/>
                <a:latin typeface="Arial" panose="020B0604020202020204" pitchFamily="34" charset="0"/>
                <a:ea typeface="Arial MT"/>
                <a:cs typeface="Arial MT"/>
              </a:rPr>
              <a:t>6- Eficiencia Económica a Largo Plazo</a:t>
            </a:r>
            <a:endParaRPr lang="es-PE" dirty="0"/>
          </a:p>
        </p:txBody>
      </p:sp>
      <p:pic>
        <p:nvPicPr>
          <p:cNvPr id="39" name="Picture 4" descr="Cómo funciona la revalorización de residuos? - Incinerox">
            <a:extLst>
              <a:ext uri="{FF2B5EF4-FFF2-40B4-BE49-F238E27FC236}">
                <a16:creationId xmlns:a16="http://schemas.microsoft.com/office/drawing/2014/main" id="{D9B10FBC-CDCF-45FB-9689-9C5E10F78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693" y="2814777"/>
            <a:ext cx="1250302" cy="8562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0" name="Picture 6" descr="Cumplimiento Normativo: riesgos y beneficios de su implementación">
            <a:extLst>
              <a:ext uri="{FF2B5EF4-FFF2-40B4-BE49-F238E27FC236}">
                <a16:creationId xmlns:a16="http://schemas.microsoft.com/office/drawing/2014/main" id="{1B013572-B3C7-45C7-8F7C-4757A9779E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977" y="2831224"/>
            <a:ext cx="1522046" cy="8562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 name="Picture 8" descr="10 ideas para mejorar la eficiencia energética de tu empresa – Energy  Management Innovation">
            <a:extLst>
              <a:ext uri="{FF2B5EF4-FFF2-40B4-BE49-F238E27FC236}">
                <a16:creationId xmlns:a16="http://schemas.microsoft.com/office/drawing/2014/main" id="{7AFADBF1-07DA-4E3F-8061-0A1A72BBD5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2021" y="2974295"/>
            <a:ext cx="1413302" cy="9404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2" name="Picture 10" descr="Gestión de relaciones con stakeholders: ¿cuál es su importancia? | Conexión  ESAN">
            <a:extLst>
              <a:ext uri="{FF2B5EF4-FFF2-40B4-BE49-F238E27FC236}">
                <a16:creationId xmlns:a16="http://schemas.microsoft.com/office/drawing/2014/main" id="{27B96BAD-528E-4E17-AB2C-38E6121B7B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7150" y="5024167"/>
            <a:ext cx="1653039" cy="9300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3" name="Picture 18" descr="Innovación, un factor clave en la diferenciación de marca | InformaBTL">
            <a:extLst>
              <a:ext uri="{FF2B5EF4-FFF2-40B4-BE49-F238E27FC236}">
                <a16:creationId xmlns:a16="http://schemas.microsoft.com/office/drawing/2014/main" id="{471103BF-BF69-4359-BE27-5EB2FCB885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87052" y="4985477"/>
            <a:ext cx="1623240" cy="1082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4" name="Picture 20" descr="equilibrio entre la vida laboral, el equilibrio o la igualdad, la  concentración o la estabilidad, el">
            <a:extLst>
              <a:ext uri="{FF2B5EF4-FFF2-40B4-BE49-F238E27FC236}">
                <a16:creationId xmlns:a16="http://schemas.microsoft.com/office/drawing/2014/main" id="{68171BD8-8264-4165-BA35-474E73BB1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flipV="1">
            <a:off x="5667569" y="4933906"/>
            <a:ext cx="1740937" cy="1160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035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0"/>
            <a:ext cx="12192000" cy="2108200"/>
          </a:xfrm>
          <a:prstGeom prst="rect">
            <a:avLst/>
          </a:prstGeom>
          <a:noFill/>
          <a:ln>
            <a:noFill/>
          </a:ln>
        </p:spPr>
      </p:pic>
      <p:sp>
        <p:nvSpPr>
          <p:cNvPr id="272" name="Google Shape;272;p13"/>
          <p:cNvSpPr/>
          <p:nvPr/>
        </p:nvSpPr>
        <p:spPr>
          <a:xfrm>
            <a:off x="1575988" y="81453"/>
            <a:ext cx="8490857"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PLAN DEVALORIZACIÓN</a:t>
            </a:r>
            <a:endParaRPr sz="2800" b="0" i="0" u="none" strike="noStrike" cap="none" dirty="0">
              <a:solidFill>
                <a:schemeClr val="lt1"/>
              </a:solidFill>
              <a:latin typeface="Calibri"/>
              <a:ea typeface="Calibri"/>
              <a:cs typeface="Calibri"/>
              <a:sym typeface="Calibri"/>
            </a:endParaRPr>
          </a:p>
        </p:txBody>
      </p:sp>
      <p:pic>
        <p:nvPicPr>
          <p:cNvPr id="10" name="Imagen 9">
            <a:extLst>
              <a:ext uri="{FF2B5EF4-FFF2-40B4-BE49-F238E27FC236}">
                <a16:creationId xmlns:a16="http://schemas.microsoft.com/office/drawing/2014/main" id="{D63C6AA1-8D30-41B6-B60B-E49A9736143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7804" y="2648596"/>
            <a:ext cx="1681480" cy="24206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Cuadro de texto 3289">
            <a:extLst>
              <a:ext uri="{FF2B5EF4-FFF2-40B4-BE49-F238E27FC236}">
                <a16:creationId xmlns:a16="http://schemas.microsoft.com/office/drawing/2014/main" id="{33E6AD82-E75C-45F0-B8CE-BBD76BA34561}"/>
              </a:ext>
            </a:extLst>
          </p:cNvPr>
          <p:cNvSpPr txBox="1"/>
          <p:nvPr/>
        </p:nvSpPr>
        <p:spPr>
          <a:xfrm rot="21219639">
            <a:off x="234842" y="5213527"/>
            <a:ext cx="2875949" cy="28675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450215" algn="just">
              <a:lnSpc>
                <a:spcPct val="150000"/>
              </a:lnSpc>
            </a:pPr>
            <a:r>
              <a:rPr lang="es-PE" sz="900" b="1" i="1" dirty="0">
                <a:effectLst/>
                <a:latin typeface="Arial" panose="020B0604020202020204" pitchFamily="34" charset="0"/>
                <a:ea typeface="Calibri" panose="020F0502020204030204" pitchFamily="34" charset="0"/>
                <a:cs typeface="Times New Roman" panose="02020603050405020304" pitchFamily="18" charset="0"/>
              </a:rPr>
              <a:t>Brindando charla de sensibilización</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pP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12" name="Imagen 11">
            <a:extLst>
              <a:ext uri="{FF2B5EF4-FFF2-40B4-BE49-F238E27FC236}">
                <a16:creationId xmlns:a16="http://schemas.microsoft.com/office/drawing/2014/main" id="{4BEAED41-EC77-4513-8408-1D5EEA1E93B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70823" y="813529"/>
            <a:ext cx="3825875" cy="21507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Cuadro de texto 3299">
            <a:extLst>
              <a:ext uri="{FF2B5EF4-FFF2-40B4-BE49-F238E27FC236}">
                <a16:creationId xmlns:a16="http://schemas.microsoft.com/office/drawing/2014/main" id="{3A607224-2C6C-4F53-8193-5444F676DC56}"/>
              </a:ext>
            </a:extLst>
          </p:cNvPr>
          <p:cNvSpPr txBox="1"/>
          <p:nvPr/>
        </p:nvSpPr>
        <p:spPr>
          <a:xfrm rot="21219639">
            <a:off x="2203105" y="3043088"/>
            <a:ext cx="4185562" cy="35200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450215" algn="just">
              <a:lnSpc>
                <a:spcPct val="150000"/>
              </a:lnSpc>
            </a:pPr>
            <a:r>
              <a:rPr lang="es-PE" sz="900" b="1" i="1" dirty="0">
                <a:effectLst/>
                <a:latin typeface="Arial" panose="020B0604020202020204" pitchFamily="34" charset="0"/>
                <a:ea typeface="Calibri" panose="020F0502020204030204" pitchFamily="34" charset="0"/>
                <a:cs typeface="Times New Roman" panose="02020603050405020304" pitchFamily="18" charset="0"/>
              </a:rPr>
              <a:t>Repartiendo material educativo y de sensibilización ambiental</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Imagen 13">
            <a:extLst>
              <a:ext uri="{FF2B5EF4-FFF2-40B4-BE49-F238E27FC236}">
                <a16:creationId xmlns:a16="http://schemas.microsoft.com/office/drawing/2014/main" id="{6E4EA529-1FEA-459F-B46E-7E56B959BD6D}"/>
              </a:ext>
            </a:extLst>
          </p:cNvPr>
          <p:cNvPicPr/>
          <p:nvPr/>
        </p:nvPicPr>
        <p:blipFill rotWithShape="1">
          <a:blip r:embed="rId6" cstate="print">
            <a:extLst>
              <a:ext uri="{28A0092B-C50C-407E-A947-70E740481C1C}">
                <a14:useLocalDpi xmlns:a14="http://schemas.microsoft.com/office/drawing/2010/main" val="0"/>
              </a:ext>
            </a:extLst>
          </a:blip>
          <a:srcRect b="38005"/>
          <a:stretch/>
        </p:blipFill>
        <p:spPr bwMode="auto">
          <a:xfrm>
            <a:off x="3883761" y="3424082"/>
            <a:ext cx="2536190" cy="27959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53640926-AAD7-44D8-BBD7-CCE9431645EC}">
              <a14:shadowObscured xmlns:a14="http://schemas.microsoft.com/office/drawing/2010/main"/>
            </a:ext>
          </a:extLst>
        </p:spPr>
      </p:pic>
      <p:pic>
        <p:nvPicPr>
          <p:cNvPr id="15" name="Imagen 14">
            <a:extLst>
              <a:ext uri="{FF2B5EF4-FFF2-40B4-BE49-F238E27FC236}">
                <a16:creationId xmlns:a16="http://schemas.microsoft.com/office/drawing/2014/main" id="{5A079F58-4FF9-43C2-A9B0-F97622160EE7}"/>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62998" y="3393836"/>
            <a:ext cx="1412240" cy="25126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 name="Cuadro de texto 3303">
            <a:extLst>
              <a:ext uri="{FF2B5EF4-FFF2-40B4-BE49-F238E27FC236}">
                <a16:creationId xmlns:a16="http://schemas.microsoft.com/office/drawing/2014/main" id="{40507A39-1361-4E93-A27C-D9D82D733222}"/>
              </a:ext>
            </a:extLst>
          </p:cNvPr>
          <p:cNvSpPr txBox="1"/>
          <p:nvPr/>
        </p:nvSpPr>
        <p:spPr>
          <a:xfrm rot="21219639">
            <a:off x="5433035" y="5942459"/>
            <a:ext cx="3106032" cy="24503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450215" algn="l">
              <a:lnSpc>
                <a:spcPct val="150000"/>
              </a:lnSpc>
            </a:pPr>
            <a:r>
              <a:rPr lang="es-PE" sz="900" b="1" i="1">
                <a:effectLst/>
                <a:latin typeface="Arial" panose="020B0604020202020204" pitchFamily="34" charset="0"/>
                <a:ea typeface="Calibri" panose="020F0502020204030204" pitchFamily="34" charset="0"/>
                <a:cs typeface="Times New Roman" panose="02020603050405020304" pitchFamily="18" charset="0"/>
              </a:rPr>
              <a:t>Ordenar el almacén y otras áreas de trabajo</a:t>
            </a:r>
            <a:endParaRPr lang="es-PE" sz="12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Imagen 16">
            <a:extLst>
              <a:ext uri="{FF2B5EF4-FFF2-40B4-BE49-F238E27FC236}">
                <a16:creationId xmlns:a16="http://schemas.microsoft.com/office/drawing/2014/main" id="{50BB8639-A93B-471D-BD2F-B02A9CEC6BE9}"/>
              </a:ext>
            </a:extLst>
          </p:cNvPr>
          <p:cNvPicPr/>
          <p:nvPr/>
        </p:nvPicPr>
        <p:blipFill rotWithShape="1">
          <a:blip r:embed="rId8" cstate="print">
            <a:extLst>
              <a:ext uri="{28A0092B-C50C-407E-A947-70E740481C1C}">
                <a14:useLocalDpi xmlns:a14="http://schemas.microsoft.com/office/drawing/2010/main" val="0"/>
              </a:ext>
            </a:extLst>
          </a:blip>
          <a:srcRect t="4155" b="26279"/>
          <a:stretch/>
        </p:blipFill>
        <p:spPr bwMode="auto">
          <a:xfrm>
            <a:off x="8081835" y="1107353"/>
            <a:ext cx="1985010" cy="24555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53640926-AAD7-44D8-BBD7-CCE9431645EC}">
              <a14:shadowObscured xmlns:a14="http://schemas.microsoft.com/office/drawing/2010/main"/>
            </a:ext>
          </a:extLst>
        </p:spPr>
      </p:pic>
      <p:sp>
        <p:nvSpPr>
          <p:cNvPr id="18" name="Cuadro de texto 3301">
            <a:extLst>
              <a:ext uri="{FF2B5EF4-FFF2-40B4-BE49-F238E27FC236}">
                <a16:creationId xmlns:a16="http://schemas.microsoft.com/office/drawing/2014/main" id="{9F5C9821-019D-4389-AB35-823B44B26D94}"/>
              </a:ext>
            </a:extLst>
          </p:cNvPr>
          <p:cNvSpPr txBox="1"/>
          <p:nvPr/>
        </p:nvSpPr>
        <p:spPr>
          <a:xfrm rot="21219639">
            <a:off x="8118920" y="3496847"/>
            <a:ext cx="3783958" cy="2565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450215" algn="just">
              <a:lnSpc>
                <a:spcPct val="150000"/>
              </a:lnSpc>
            </a:pPr>
            <a:r>
              <a:rPr lang="es-PE" sz="900" b="1" i="1" dirty="0">
                <a:effectLst/>
                <a:latin typeface="Arial" panose="020B0604020202020204" pitchFamily="34" charset="0"/>
                <a:ea typeface="Calibri" panose="020F0502020204030204" pitchFamily="34" charset="0"/>
                <a:cs typeface="Times New Roman" panose="02020603050405020304" pitchFamily="18" charset="0"/>
              </a:rPr>
              <a:t>Identificando de residuos en depósitos-clasificación </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0745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503222"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pic>
        <p:nvPicPr>
          <p:cNvPr id="19" name="Imagen 18">
            <a:extLst>
              <a:ext uri="{FF2B5EF4-FFF2-40B4-BE49-F238E27FC236}">
                <a16:creationId xmlns:a16="http://schemas.microsoft.com/office/drawing/2014/main" id="{6050FFCA-760D-4C9B-9A78-2A14A48E871E}"/>
              </a:ext>
            </a:extLst>
          </p:cNvPr>
          <p:cNvPicPr/>
          <p:nvPr/>
        </p:nvPicPr>
        <p:blipFill>
          <a:blip r:embed="rId4">
            <a:extLst>
              <a:ext uri="{28A0092B-C50C-407E-A947-70E740481C1C}">
                <a14:useLocalDpi xmlns:a14="http://schemas.microsoft.com/office/drawing/2010/main" val="0"/>
              </a:ext>
            </a:extLst>
          </a:blip>
          <a:stretch>
            <a:fillRect/>
          </a:stretch>
        </p:blipFill>
        <p:spPr>
          <a:xfrm>
            <a:off x="1692036" y="1181100"/>
            <a:ext cx="8122127" cy="4495800"/>
          </a:xfrm>
          <a:prstGeom prst="rect">
            <a:avLst/>
          </a:prstGeom>
        </p:spPr>
      </p:pic>
      <p:sp>
        <p:nvSpPr>
          <p:cNvPr id="20" name="CuadroTexto 19">
            <a:extLst>
              <a:ext uri="{FF2B5EF4-FFF2-40B4-BE49-F238E27FC236}">
                <a16:creationId xmlns:a16="http://schemas.microsoft.com/office/drawing/2014/main" id="{DC8D694E-D459-4AD7-B99D-C2A280D0A502}"/>
              </a:ext>
            </a:extLst>
          </p:cNvPr>
          <p:cNvSpPr txBox="1"/>
          <p:nvPr/>
        </p:nvSpPr>
        <p:spPr>
          <a:xfrm>
            <a:off x="2034936" y="759023"/>
            <a:ext cx="6184900" cy="338554"/>
          </a:xfrm>
          <a:prstGeom prst="rect">
            <a:avLst/>
          </a:prstGeom>
          <a:noFill/>
        </p:spPr>
        <p:txBody>
          <a:bodyPr wrap="square">
            <a:spAutoFit/>
          </a:bodyPr>
          <a:lstStyle/>
          <a:p>
            <a:r>
              <a:rPr lang="es-PE" sz="1600" b="1" dirty="0">
                <a:effectLst/>
                <a:latin typeface="Times New Roman" panose="02020603050405020304" pitchFamily="18" charset="0"/>
                <a:ea typeface="Calibri" panose="020F0502020204030204" pitchFamily="34" charset="0"/>
                <a:cs typeface="Times New Roman" panose="02020603050405020304" pitchFamily="18" charset="0"/>
              </a:rPr>
              <a:t>1- El diagrama de procesos del modelo de negocio</a:t>
            </a:r>
            <a:endParaRPr lang="es-PE" sz="1600" dirty="0">
              <a:latin typeface="Times New Roman" panose="02020603050405020304" pitchFamily="18" charset="0"/>
              <a:cs typeface="Times New Roman" panose="02020603050405020304" pitchFamily="18" charset="0"/>
            </a:endParaRPr>
          </a:p>
        </p:txBody>
      </p:sp>
      <p:pic>
        <p:nvPicPr>
          <p:cNvPr id="21" name="Google Shape;220;p45">
            <a:extLst>
              <a:ext uri="{FF2B5EF4-FFF2-40B4-BE49-F238E27FC236}">
                <a16:creationId xmlns:a16="http://schemas.microsoft.com/office/drawing/2014/main" id="{9D80570A-663C-4937-9E3D-7403E3DFCBB1}"/>
              </a:ext>
            </a:extLst>
          </p:cNvPr>
          <p:cNvPicPr preferRelativeResize="0"/>
          <p:nvPr/>
        </p:nvPicPr>
        <p:blipFill rotWithShape="1">
          <a:blip r:embed="rId5">
            <a:alphaModFix/>
          </a:blip>
          <a:srcRect/>
          <a:stretch/>
        </p:blipFill>
        <p:spPr>
          <a:xfrm>
            <a:off x="228655" y="4025735"/>
            <a:ext cx="1463381" cy="1899986"/>
          </a:xfrm>
          <a:prstGeom prst="rect">
            <a:avLst/>
          </a:prstGeom>
          <a:noFill/>
          <a:ln>
            <a:noFill/>
          </a:ln>
        </p:spPr>
      </p:pic>
      <p:sp>
        <p:nvSpPr>
          <p:cNvPr id="22" name="Google Shape;258;p11">
            <a:extLst>
              <a:ext uri="{FF2B5EF4-FFF2-40B4-BE49-F238E27FC236}">
                <a16:creationId xmlns:a16="http://schemas.microsoft.com/office/drawing/2014/main" id="{F0F0959E-5097-40C2-80B5-10D13A21596E}"/>
              </a:ext>
            </a:extLst>
          </p:cNvPr>
          <p:cNvSpPr txBox="1"/>
          <p:nvPr/>
        </p:nvSpPr>
        <p:spPr>
          <a:xfrm>
            <a:off x="593766" y="567690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70334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7" name="CuadroTexto 6">
            <a:extLst>
              <a:ext uri="{FF2B5EF4-FFF2-40B4-BE49-F238E27FC236}">
                <a16:creationId xmlns:a16="http://schemas.microsoft.com/office/drawing/2014/main" id="{5E5A297D-6E63-4EF6-AF58-96D60119CFB8}"/>
              </a:ext>
            </a:extLst>
          </p:cNvPr>
          <p:cNvSpPr txBox="1"/>
          <p:nvPr/>
        </p:nvSpPr>
        <p:spPr>
          <a:xfrm>
            <a:off x="1701800" y="786123"/>
            <a:ext cx="6096000" cy="417422"/>
          </a:xfrm>
          <a:prstGeom prst="rect">
            <a:avLst/>
          </a:prstGeom>
          <a:noFill/>
        </p:spPr>
        <p:txBody>
          <a:bodyPr wrap="square">
            <a:spAutoFit/>
          </a:bodyPr>
          <a:lstStyle/>
          <a:p>
            <a:pPr lvl="0" algn="just">
              <a:lnSpc>
                <a:spcPct val="150000"/>
              </a:lnSpc>
              <a:tabLst>
                <a:tab pos="457200" algn="l"/>
              </a:tabLst>
            </a:pPr>
            <a:r>
              <a:rPr lang="es-PE" sz="1600" b="1" dirty="0">
                <a:effectLst/>
                <a:latin typeface="Times New Roman" panose="02020603050405020304" pitchFamily="18" charset="0"/>
                <a:ea typeface="Calibri" panose="020F0502020204030204" pitchFamily="34" charset="0"/>
                <a:cs typeface="Times New Roman" panose="02020603050405020304" pitchFamily="18" charset="0"/>
              </a:rPr>
              <a:t>2-Plano de la empresa pre implementación del layout</a:t>
            </a:r>
            <a:endParaRPr lang="es-PE"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DB694322-C0E0-41B0-BB20-7495F0EECB88}"/>
              </a:ext>
            </a:extLst>
          </p:cNvPr>
          <p:cNvPicPr/>
          <p:nvPr/>
        </p:nvPicPr>
        <p:blipFill>
          <a:blip r:embed="rId4">
            <a:extLst>
              <a:ext uri="{28A0092B-C50C-407E-A947-70E740481C1C}">
                <a14:useLocalDpi xmlns:a14="http://schemas.microsoft.com/office/drawing/2010/main" val="0"/>
              </a:ext>
            </a:extLst>
          </a:blip>
          <a:stretch>
            <a:fillRect/>
          </a:stretch>
        </p:blipFill>
        <p:spPr>
          <a:xfrm>
            <a:off x="2279650" y="1203545"/>
            <a:ext cx="7219950" cy="4773951"/>
          </a:xfrm>
          <a:prstGeom prst="rect">
            <a:avLst/>
          </a:prstGeom>
        </p:spPr>
      </p:pic>
      <p:pic>
        <p:nvPicPr>
          <p:cNvPr id="9" name="Google Shape;220;p45">
            <a:extLst>
              <a:ext uri="{FF2B5EF4-FFF2-40B4-BE49-F238E27FC236}">
                <a16:creationId xmlns:a16="http://schemas.microsoft.com/office/drawing/2014/main" id="{700046EC-B7EE-4ED0-85F7-941A3A60A6FF}"/>
              </a:ext>
            </a:extLst>
          </p:cNvPr>
          <p:cNvPicPr preferRelativeResize="0"/>
          <p:nvPr/>
        </p:nvPicPr>
        <p:blipFill rotWithShape="1">
          <a:blip r:embed="rId5">
            <a:alphaModFix/>
          </a:blip>
          <a:srcRect/>
          <a:stretch/>
        </p:blipFill>
        <p:spPr>
          <a:xfrm>
            <a:off x="228655" y="3550655"/>
            <a:ext cx="1756559" cy="2375066"/>
          </a:xfrm>
          <a:prstGeom prst="rect">
            <a:avLst/>
          </a:prstGeom>
          <a:noFill/>
          <a:ln>
            <a:noFill/>
          </a:ln>
        </p:spPr>
      </p:pic>
      <p:sp>
        <p:nvSpPr>
          <p:cNvPr id="10" name="Google Shape;258;p11">
            <a:extLst>
              <a:ext uri="{FF2B5EF4-FFF2-40B4-BE49-F238E27FC236}">
                <a16:creationId xmlns:a16="http://schemas.microsoft.com/office/drawing/2014/main" id="{1AFC6365-30F9-4421-AFA0-F8F14AD1E7AF}"/>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2676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7" name="CuadroTexto 6">
            <a:extLst>
              <a:ext uri="{FF2B5EF4-FFF2-40B4-BE49-F238E27FC236}">
                <a16:creationId xmlns:a16="http://schemas.microsoft.com/office/drawing/2014/main" id="{5E5A297D-6E63-4EF6-AF58-96D60119CFB8}"/>
              </a:ext>
            </a:extLst>
          </p:cNvPr>
          <p:cNvSpPr txBox="1"/>
          <p:nvPr/>
        </p:nvSpPr>
        <p:spPr>
          <a:xfrm>
            <a:off x="1701800" y="826967"/>
            <a:ext cx="6096000" cy="417422"/>
          </a:xfrm>
          <a:prstGeom prst="rect">
            <a:avLst/>
          </a:prstGeom>
          <a:noFill/>
        </p:spPr>
        <p:txBody>
          <a:bodyPr wrap="square">
            <a:spAutoFit/>
          </a:bodyPr>
          <a:lstStyle/>
          <a:p>
            <a:pPr lvl="0" algn="just">
              <a:lnSpc>
                <a:spcPct val="150000"/>
              </a:lnSpc>
              <a:tabLst>
                <a:tab pos="457200" algn="l"/>
              </a:tabLst>
            </a:pPr>
            <a:r>
              <a:rPr lang="es-PE" sz="1600" b="1" dirty="0">
                <a:latin typeface="Times New Roman" panose="02020603050405020304" pitchFamily="18" charset="0"/>
                <a:ea typeface="Calibri" panose="020F0502020204030204" pitchFamily="34" charset="0"/>
                <a:cs typeface="Times New Roman" panose="02020603050405020304" pitchFamily="18" charset="0"/>
              </a:rPr>
              <a:t>3</a:t>
            </a:r>
            <a:r>
              <a:rPr lang="es-PE" sz="1600" b="1" dirty="0">
                <a:effectLst/>
                <a:latin typeface="Times New Roman" panose="02020603050405020304" pitchFamily="18" charset="0"/>
                <a:ea typeface="Calibri" panose="020F0502020204030204" pitchFamily="34" charset="0"/>
                <a:cs typeface="Times New Roman" panose="02020603050405020304" pitchFamily="18" charset="0"/>
              </a:rPr>
              <a:t>-Plano de la empresa pre implementación del layout</a:t>
            </a:r>
            <a:endParaRPr lang="es-PE"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ECE87554-E029-A36F-0CEB-3C5E93ABE3A2}"/>
              </a:ext>
            </a:extLst>
          </p:cNvPr>
          <p:cNvPicPr/>
          <p:nvPr/>
        </p:nvPicPr>
        <p:blipFill>
          <a:blip r:embed="rId4">
            <a:extLst>
              <a:ext uri="{28A0092B-C50C-407E-A947-70E740481C1C}">
                <a14:useLocalDpi xmlns:a14="http://schemas.microsoft.com/office/drawing/2010/main" val="0"/>
              </a:ext>
            </a:extLst>
          </a:blip>
          <a:stretch>
            <a:fillRect/>
          </a:stretch>
        </p:blipFill>
        <p:spPr>
          <a:xfrm>
            <a:off x="8041029" y="2935167"/>
            <a:ext cx="3542031" cy="2119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274807AA-2447-46D2-8018-A4EB52913F8B}"/>
              </a:ext>
            </a:extLst>
          </p:cNvPr>
          <p:cNvPicPr/>
          <p:nvPr/>
        </p:nvPicPr>
        <p:blipFill>
          <a:blip r:embed="rId5">
            <a:extLst>
              <a:ext uri="{28A0092B-C50C-407E-A947-70E740481C1C}">
                <a14:useLocalDpi xmlns:a14="http://schemas.microsoft.com/office/drawing/2010/main" val="0"/>
              </a:ext>
            </a:extLst>
          </a:blip>
          <a:stretch>
            <a:fillRect/>
          </a:stretch>
        </p:blipFill>
        <p:spPr>
          <a:xfrm>
            <a:off x="2164938" y="1493874"/>
            <a:ext cx="5791200" cy="3252709"/>
          </a:xfrm>
          <a:prstGeom prst="rect">
            <a:avLst/>
          </a:prstGeom>
        </p:spPr>
      </p:pic>
      <p:pic>
        <p:nvPicPr>
          <p:cNvPr id="10" name="Google Shape;220;p45">
            <a:extLst>
              <a:ext uri="{FF2B5EF4-FFF2-40B4-BE49-F238E27FC236}">
                <a16:creationId xmlns:a16="http://schemas.microsoft.com/office/drawing/2014/main" id="{AF050E37-7FF7-40EA-B0D6-3CF33CB5BEDD}"/>
              </a:ext>
            </a:extLst>
          </p:cNvPr>
          <p:cNvPicPr preferRelativeResize="0"/>
          <p:nvPr/>
        </p:nvPicPr>
        <p:blipFill rotWithShape="1">
          <a:blip r:embed="rId6">
            <a:alphaModFix/>
          </a:blip>
          <a:srcRect/>
          <a:stretch/>
        </p:blipFill>
        <p:spPr>
          <a:xfrm>
            <a:off x="228655" y="3550655"/>
            <a:ext cx="1756559" cy="2375066"/>
          </a:xfrm>
          <a:prstGeom prst="rect">
            <a:avLst/>
          </a:prstGeom>
          <a:noFill/>
          <a:ln>
            <a:noFill/>
          </a:ln>
        </p:spPr>
      </p:pic>
      <p:sp>
        <p:nvSpPr>
          <p:cNvPr id="11" name="Google Shape;258;p11">
            <a:extLst>
              <a:ext uri="{FF2B5EF4-FFF2-40B4-BE49-F238E27FC236}">
                <a16:creationId xmlns:a16="http://schemas.microsoft.com/office/drawing/2014/main" id="{11730265-2DE0-4AE9-89FE-174122316594}"/>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904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2" name="Rectangle 2">
            <a:extLst>
              <a:ext uri="{FF2B5EF4-FFF2-40B4-BE49-F238E27FC236}">
                <a16:creationId xmlns:a16="http://schemas.microsoft.com/office/drawing/2014/main" id="{B052FF82-A469-4AA6-BB86-F17D0F6594AE}"/>
              </a:ext>
            </a:extLst>
          </p:cNvPr>
          <p:cNvSpPr>
            <a:spLocks noChangeArrowheads="1"/>
          </p:cNvSpPr>
          <p:nvPr/>
        </p:nvSpPr>
        <p:spPr bwMode="auto">
          <a:xfrm>
            <a:off x="1444944" y="81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p:txBody>
      </p:sp>
      <p:pic>
        <p:nvPicPr>
          <p:cNvPr id="2049" name="Imagen 144">
            <a:extLst>
              <a:ext uri="{FF2B5EF4-FFF2-40B4-BE49-F238E27FC236}">
                <a16:creationId xmlns:a16="http://schemas.microsoft.com/office/drawing/2014/main" id="{8C642B44-8128-4820-8962-6D6D84050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997" y="1625600"/>
            <a:ext cx="4211695" cy="3606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8F90AEA-2E60-4BFF-B39D-9E85704F61E4}"/>
              </a:ext>
            </a:extLst>
          </p:cNvPr>
          <p:cNvSpPr>
            <a:spLocks noChangeArrowheads="1"/>
          </p:cNvSpPr>
          <p:nvPr/>
        </p:nvSpPr>
        <p:spPr bwMode="auto">
          <a:xfrm>
            <a:off x="1588769" y="795051"/>
            <a:ext cx="83045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s-PE" altLang="es-PE"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4-Se procede a ver la cantidad de cada valor y su % de referencia. Asimismo, se compara con los valores A-E-I-O para poder ver que tanta diferencia hay.</a:t>
            </a:r>
            <a:endParaRPr kumimoji="0" lang="es-PE" altLang="es-PE"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Google Shape;220;p45">
            <a:extLst>
              <a:ext uri="{FF2B5EF4-FFF2-40B4-BE49-F238E27FC236}">
                <a16:creationId xmlns:a16="http://schemas.microsoft.com/office/drawing/2014/main" id="{E29DAC9C-B0F6-4631-8819-F78E051D4ABB}"/>
              </a:ext>
            </a:extLst>
          </p:cNvPr>
          <p:cNvPicPr preferRelativeResize="0"/>
          <p:nvPr/>
        </p:nvPicPr>
        <p:blipFill rotWithShape="1">
          <a:blip r:embed="rId5">
            <a:alphaModFix/>
          </a:blip>
          <a:srcRect/>
          <a:stretch/>
        </p:blipFill>
        <p:spPr>
          <a:xfrm>
            <a:off x="798671" y="3004390"/>
            <a:ext cx="1756559" cy="2375066"/>
          </a:xfrm>
          <a:prstGeom prst="rect">
            <a:avLst/>
          </a:prstGeom>
          <a:noFill/>
          <a:ln>
            <a:noFill/>
          </a:ln>
        </p:spPr>
      </p:pic>
      <p:sp>
        <p:nvSpPr>
          <p:cNvPr id="11" name="Google Shape;258;p11">
            <a:extLst>
              <a:ext uri="{FF2B5EF4-FFF2-40B4-BE49-F238E27FC236}">
                <a16:creationId xmlns:a16="http://schemas.microsoft.com/office/drawing/2014/main" id="{A8E5BB44-4B86-4524-AF11-91DC033176AF}"/>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18227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2" name="Rectangle 2">
            <a:extLst>
              <a:ext uri="{FF2B5EF4-FFF2-40B4-BE49-F238E27FC236}">
                <a16:creationId xmlns:a16="http://schemas.microsoft.com/office/drawing/2014/main" id="{B052FF82-A469-4AA6-BB86-F17D0F6594AE}"/>
              </a:ext>
            </a:extLst>
          </p:cNvPr>
          <p:cNvSpPr>
            <a:spLocks noChangeArrowheads="1"/>
          </p:cNvSpPr>
          <p:nvPr/>
        </p:nvSpPr>
        <p:spPr bwMode="auto">
          <a:xfrm>
            <a:off x="1444944" y="81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78F90AEA-2E60-4BFF-B39D-9E85704F61E4}"/>
              </a:ext>
            </a:extLst>
          </p:cNvPr>
          <p:cNvSpPr>
            <a:spLocks noChangeArrowheads="1"/>
          </p:cNvSpPr>
          <p:nvPr/>
        </p:nvSpPr>
        <p:spPr bwMode="auto">
          <a:xfrm>
            <a:off x="1588769" y="795050"/>
            <a:ext cx="83045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lvl="0" algn="just">
              <a:tabLst>
                <a:tab pos="457200" algn="l"/>
              </a:tabLst>
            </a:pPr>
            <a:r>
              <a:rPr lang="es-PE" sz="1600" b="1" dirty="0">
                <a:latin typeface="Times New Roman" panose="02020603050405020304" pitchFamily="18" charset="0"/>
                <a:cs typeface="Times New Roman" panose="02020603050405020304" pitchFamily="18" charset="0"/>
              </a:rPr>
              <a:t>5- Se procede a armar la tabla de relación de actividades y se procede a establecer un puntaje en función al valor de A-E-I-O-U-X y la cantidad por cada uno</a:t>
            </a:r>
          </a:p>
        </p:txBody>
      </p:sp>
      <p:pic>
        <p:nvPicPr>
          <p:cNvPr id="7" name="Imagen 6">
            <a:extLst>
              <a:ext uri="{FF2B5EF4-FFF2-40B4-BE49-F238E27FC236}">
                <a16:creationId xmlns:a16="http://schemas.microsoft.com/office/drawing/2014/main" id="{1FB741DF-DF3E-45AF-9558-53D85BEC70EA}"/>
              </a:ext>
            </a:extLst>
          </p:cNvPr>
          <p:cNvPicPr/>
          <p:nvPr/>
        </p:nvPicPr>
        <p:blipFill>
          <a:blip r:embed="rId4"/>
          <a:stretch>
            <a:fillRect/>
          </a:stretch>
        </p:blipFill>
        <p:spPr>
          <a:xfrm>
            <a:off x="1738630" y="1397575"/>
            <a:ext cx="8942069" cy="4284693"/>
          </a:xfrm>
          <a:prstGeom prst="rect">
            <a:avLst/>
          </a:prstGeom>
        </p:spPr>
      </p:pic>
      <p:pic>
        <p:nvPicPr>
          <p:cNvPr id="8" name="Google Shape;220;p45">
            <a:extLst>
              <a:ext uri="{FF2B5EF4-FFF2-40B4-BE49-F238E27FC236}">
                <a16:creationId xmlns:a16="http://schemas.microsoft.com/office/drawing/2014/main" id="{4B50C8E4-146A-40AE-B4F7-7F2A131AB575}"/>
              </a:ext>
            </a:extLst>
          </p:cNvPr>
          <p:cNvPicPr preferRelativeResize="0"/>
          <p:nvPr/>
        </p:nvPicPr>
        <p:blipFill rotWithShape="1">
          <a:blip r:embed="rId5">
            <a:alphaModFix/>
          </a:blip>
          <a:srcRect/>
          <a:stretch/>
        </p:blipFill>
        <p:spPr>
          <a:xfrm>
            <a:off x="228656" y="3966357"/>
            <a:ext cx="1360114" cy="1959363"/>
          </a:xfrm>
          <a:prstGeom prst="rect">
            <a:avLst/>
          </a:prstGeom>
          <a:noFill/>
          <a:ln>
            <a:noFill/>
          </a:ln>
        </p:spPr>
      </p:pic>
      <p:sp>
        <p:nvSpPr>
          <p:cNvPr id="9" name="Google Shape;258;p11">
            <a:extLst>
              <a:ext uri="{FF2B5EF4-FFF2-40B4-BE49-F238E27FC236}">
                <a16:creationId xmlns:a16="http://schemas.microsoft.com/office/drawing/2014/main" id="{4849C63E-901B-457B-AB84-9515BEDB5A20}"/>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2698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2" name="Rectangle 2">
            <a:extLst>
              <a:ext uri="{FF2B5EF4-FFF2-40B4-BE49-F238E27FC236}">
                <a16:creationId xmlns:a16="http://schemas.microsoft.com/office/drawing/2014/main" id="{B052FF82-A469-4AA6-BB86-F17D0F6594AE}"/>
              </a:ext>
            </a:extLst>
          </p:cNvPr>
          <p:cNvSpPr>
            <a:spLocks noChangeArrowheads="1"/>
          </p:cNvSpPr>
          <p:nvPr/>
        </p:nvSpPr>
        <p:spPr bwMode="auto">
          <a:xfrm>
            <a:off x="1444944" y="81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78F90AEA-2E60-4BFF-B39D-9E85704F61E4}"/>
              </a:ext>
            </a:extLst>
          </p:cNvPr>
          <p:cNvSpPr>
            <a:spLocks noChangeArrowheads="1"/>
          </p:cNvSpPr>
          <p:nvPr/>
        </p:nvSpPr>
        <p:spPr bwMode="auto">
          <a:xfrm>
            <a:off x="1588769" y="878726"/>
            <a:ext cx="8304531" cy="41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lvl="0" algn="just">
              <a:lnSpc>
                <a:spcPct val="150000"/>
              </a:lnSpc>
              <a:tabLst>
                <a:tab pos="457200" algn="l"/>
              </a:tabLst>
            </a:pPr>
            <a:r>
              <a:rPr lang="es-PE" sz="1600" b="1" dirty="0">
                <a:effectLst/>
                <a:latin typeface="Times New Roman" panose="02020603050405020304" pitchFamily="18" charset="0"/>
                <a:ea typeface="Calibri" panose="020F0502020204030204" pitchFamily="34" charset="0"/>
                <a:cs typeface="Times New Roman" panose="02020603050405020304" pitchFamily="18" charset="0"/>
              </a:rPr>
              <a:t>6- Se procede a realizar el cuadro de diagrama adimensional de bloques.</a:t>
            </a:r>
            <a:endParaRPr lang="es-PE"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BD517E16-8A8B-4F8B-8C61-72B52459FCAE}"/>
              </a:ext>
            </a:extLst>
          </p:cNvPr>
          <p:cNvPicPr/>
          <p:nvPr/>
        </p:nvPicPr>
        <p:blipFill>
          <a:blip r:embed="rId4">
            <a:extLst>
              <a:ext uri="{28A0092B-C50C-407E-A947-70E740481C1C}">
                <a14:useLocalDpi xmlns:a14="http://schemas.microsoft.com/office/drawing/2010/main" val="0"/>
              </a:ext>
            </a:extLst>
          </a:blip>
          <a:stretch>
            <a:fillRect/>
          </a:stretch>
        </p:blipFill>
        <p:spPr>
          <a:xfrm>
            <a:off x="1797050" y="1635343"/>
            <a:ext cx="8807450" cy="2957612"/>
          </a:xfrm>
          <a:prstGeom prst="rect">
            <a:avLst/>
          </a:prstGeom>
        </p:spPr>
      </p:pic>
      <p:pic>
        <p:nvPicPr>
          <p:cNvPr id="9" name="Imagen 8">
            <a:extLst>
              <a:ext uri="{FF2B5EF4-FFF2-40B4-BE49-F238E27FC236}">
                <a16:creationId xmlns:a16="http://schemas.microsoft.com/office/drawing/2014/main" id="{4816FFF4-C466-89AE-45CD-378268756B71}"/>
              </a:ext>
            </a:extLst>
          </p:cNvPr>
          <p:cNvPicPr/>
          <p:nvPr/>
        </p:nvPicPr>
        <p:blipFill>
          <a:blip r:embed="rId5"/>
          <a:stretch>
            <a:fillRect/>
          </a:stretch>
        </p:blipFill>
        <p:spPr>
          <a:xfrm>
            <a:off x="10440670" y="4643755"/>
            <a:ext cx="1686560" cy="1503045"/>
          </a:xfrm>
          <a:prstGeom prst="rect">
            <a:avLst/>
          </a:prstGeom>
        </p:spPr>
      </p:pic>
      <p:pic>
        <p:nvPicPr>
          <p:cNvPr id="10" name="Google Shape;220;p45">
            <a:extLst>
              <a:ext uri="{FF2B5EF4-FFF2-40B4-BE49-F238E27FC236}">
                <a16:creationId xmlns:a16="http://schemas.microsoft.com/office/drawing/2014/main" id="{1D1C2C4A-F8E9-4C03-A130-48B57A728859}"/>
              </a:ext>
            </a:extLst>
          </p:cNvPr>
          <p:cNvPicPr preferRelativeResize="0"/>
          <p:nvPr/>
        </p:nvPicPr>
        <p:blipFill rotWithShape="1">
          <a:blip r:embed="rId6">
            <a:alphaModFix/>
          </a:blip>
          <a:srcRect/>
          <a:stretch/>
        </p:blipFill>
        <p:spPr>
          <a:xfrm>
            <a:off x="228655" y="4001983"/>
            <a:ext cx="1457641" cy="1923737"/>
          </a:xfrm>
          <a:prstGeom prst="rect">
            <a:avLst/>
          </a:prstGeom>
          <a:noFill/>
          <a:ln>
            <a:noFill/>
          </a:ln>
        </p:spPr>
      </p:pic>
      <p:sp>
        <p:nvSpPr>
          <p:cNvPr id="11" name="Google Shape;258;p11">
            <a:extLst>
              <a:ext uri="{FF2B5EF4-FFF2-40B4-BE49-F238E27FC236}">
                <a16:creationId xmlns:a16="http://schemas.microsoft.com/office/drawing/2014/main" id="{10AFA3D2-FC2F-4013-9F82-5632333A9894}"/>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9181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2" name="Rectangle 2">
            <a:extLst>
              <a:ext uri="{FF2B5EF4-FFF2-40B4-BE49-F238E27FC236}">
                <a16:creationId xmlns:a16="http://schemas.microsoft.com/office/drawing/2014/main" id="{B052FF82-A469-4AA6-BB86-F17D0F6594AE}"/>
              </a:ext>
            </a:extLst>
          </p:cNvPr>
          <p:cNvSpPr>
            <a:spLocks noChangeArrowheads="1"/>
          </p:cNvSpPr>
          <p:nvPr/>
        </p:nvSpPr>
        <p:spPr bwMode="auto">
          <a:xfrm>
            <a:off x="1444944" y="81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78F90AEA-2E60-4BFF-B39D-9E85704F61E4}"/>
              </a:ext>
            </a:extLst>
          </p:cNvPr>
          <p:cNvSpPr>
            <a:spLocks noChangeArrowheads="1"/>
          </p:cNvSpPr>
          <p:nvPr/>
        </p:nvSpPr>
        <p:spPr bwMode="auto">
          <a:xfrm>
            <a:off x="1588769" y="878726"/>
            <a:ext cx="8304531" cy="41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lvl="0" algn="just">
              <a:lnSpc>
                <a:spcPct val="150000"/>
              </a:lnSpc>
              <a:tabLst>
                <a:tab pos="457200" algn="l"/>
              </a:tabLst>
            </a:pPr>
            <a:r>
              <a:rPr lang="es-PE" sz="1600" b="1" dirty="0">
                <a:effectLst/>
                <a:latin typeface="Times New Roman" panose="02020603050405020304" pitchFamily="18" charset="0"/>
                <a:ea typeface="Calibri" panose="020F0502020204030204" pitchFamily="34" charset="0"/>
                <a:cs typeface="Times New Roman" panose="02020603050405020304" pitchFamily="18" charset="0"/>
              </a:rPr>
              <a:t>7-Se procede a construir el diagrama de Relaciones.</a:t>
            </a:r>
            <a:endParaRPr lang="es-PE"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E503644A-BC0B-4DD1-B48C-1C823A410FCD}"/>
              </a:ext>
            </a:extLst>
          </p:cNvPr>
          <p:cNvPicPr/>
          <p:nvPr/>
        </p:nvPicPr>
        <p:blipFill>
          <a:blip r:embed="rId4">
            <a:extLst>
              <a:ext uri="{28A0092B-C50C-407E-A947-70E740481C1C}">
                <a14:useLocalDpi xmlns:a14="http://schemas.microsoft.com/office/drawing/2010/main" val="0"/>
              </a:ext>
            </a:extLst>
          </a:blip>
          <a:stretch>
            <a:fillRect/>
          </a:stretch>
        </p:blipFill>
        <p:spPr>
          <a:xfrm>
            <a:off x="1766568" y="1335926"/>
            <a:ext cx="8025132" cy="4440148"/>
          </a:xfrm>
          <a:prstGeom prst="rect">
            <a:avLst/>
          </a:prstGeom>
        </p:spPr>
      </p:pic>
      <p:pic>
        <p:nvPicPr>
          <p:cNvPr id="9" name="Imagen 8">
            <a:extLst>
              <a:ext uri="{FF2B5EF4-FFF2-40B4-BE49-F238E27FC236}">
                <a16:creationId xmlns:a16="http://schemas.microsoft.com/office/drawing/2014/main" id="{4AB88EBD-4385-E48D-0F84-52D13635E4F8}"/>
              </a:ext>
            </a:extLst>
          </p:cNvPr>
          <p:cNvPicPr/>
          <p:nvPr/>
        </p:nvPicPr>
        <p:blipFill rotWithShape="1">
          <a:blip r:embed="rId5">
            <a:extLst>
              <a:ext uri="{28A0092B-C50C-407E-A947-70E740481C1C}">
                <a14:useLocalDpi xmlns:a14="http://schemas.microsoft.com/office/drawing/2010/main" val="0"/>
              </a:ext>
            </a:extLst>
          </a:blip>
          <a:srcRect l="4927" r="4111" b="4739"/>
          <a:stretch/>
        </p:blipFill>
        <p:spPr>
          <a:xfrm>
            <a:off x="9469122" y="3556000"/>
            <a:ext cx="1912620" cy="1428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oogle Shape;220;p45">
            <a:extLst>
              <a:ext uri="{FF2B5EF4-FFF2-40B4-BE49-F238E27FC236}">
                <a16:creationId xmlns:a16="http://schemas.microsoft.com/office/drawing/2014/main" id="{CEA9C921-9650-469D-AC6A-661835E858D8}"/>
              </a:ext>
            </a:extLst>
          </p:cNvPr>
          <p:cNvPicPr preferRelativeResize="0"/>
          <p:nvPr/>
        </p:nvPicPr>
        <p:blipFill rotWithShape="1">
          <a:blip r:embed="rId6">
            <a:alphaModFix/>
          </a:blip>
          <a:srcRect/>
          <a:stretch/>
        </p:blipFill>
        <p:spPr>
          <a:xfrm>
            <a:off x="228655" y="3550655"/>
            <a:ext cx="1756559" cy="2375066"/>
          </a:xfrm>
          <a:prstGeom prst="rect">
            <a:avLst/>
          </a:prstGeom>
          <a:noFill/>
          <a:ln>
            <a:noFill/>
          </a:ln>
        </p:spPr>
      </p:pic>
      <p:sp>
        <p:nvSpPr>
          <p:cNvPr id="11" name="Google Shape;258;p11">
            <a:extLst>
              <a:ext uri="{FF2B5EF4-FFF2-40B4-BE49-F238E27FC236}">
                <a16:creationId xmlns:a16="http://schemas.microsoft.com/office/drawing/2014/main" id="{F78ABA09-C4CB-41EB-BE6C-7163D8ACA837}"/>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72917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3"/>
          <p:cNvPicPr preferRelativeResize="0"/>
          <p:nvPr/>
        </p:nvPicPr>
        <p:blipFill rotWithShape="1">
          <a:blip r:embed="rId3">
            <a:alphaModFix/>
          </a:blip>
          <a:srcRect/>
          <a:stretch/>
        </p:blipFill>
        <p:spPr>
          <a:xfrm>
            <a:off x="291337" y="-302438"/>
            <a:ext cx="11942228" cy="6650865"/>
          </a:xfrm>
          <a:prstGeom prst="rect">
            <a:avLst/>
          </a:prstGeom>
          <a:noFill/>
          <a:ln>
            <a:noFill/>
          </a:ln>
        </p:spPr>
      </p:pic>
      <p:sp>
        <p:nvSpPr>
          <p:cNvPr id="148" name="Google Shape;148;p3"/>
          <p:cNvSpPr txBox="1"/>
          <p:nvPr/>
        </p:nvSpPr>
        <p:spPr>
          <a:xfrm>
            <a:off x="3828576" y="2189672"/>
            <a:ext cx="3808165" cy="88423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800"/>
              <a:buFont typeface="Times New Roman"/>
              <a:buNone/>
            </a:pPr>
            <a:r>
              <a:rPr lang="es-PE" sz="4800" b="1">
                <a:solidFill>
                  <a:schemeClr val="dk1"/>
                </a:solidFill>
                <a:latin typeface="Times New Roman"/>
                <a:ea typeface="Times New Roman"/>
                <a:cs typeface="Times New Roman"/>
                <a:sym typeface="Times New Roman"/>
              </a:rPr>
              <a:t>ÁMBITO</a:t>
            </a:r>
            <a:r>
              <a:rPr lang="es-PE" sz="4800" b="1" i="0" u="none" strike="noStrike" cap="none">
                <a:solidFill>
                  <a:schemeClr val="dk1"/>
                </a:solidFill>
                <a:latin typeface="Times New Roman"/>
                <a:ea typeface="Times New Roman"/>
                <a:cs typeface="Times New Roman"/>
                <a:sym typeface="Times New Roman"/>
              </a:rPr>
              <a:t> DE EJECUCIÓN</a:t>
            </a:r>
            <a:endParaRPr sz="44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2" name="Rectangle 2">
            <a:extLst>
              <a:ext uri="{FF2B5EF4-FFF2-40B4-BE49-F238E27FC236}">
                <a16:creationId xmlns:a16="http://schemas.microsoft.com/office/drawing/2014/main" id="{B052FF82-A469-4AA6-BB86-F17D0F6594AE}"/>
              </a:ext>
            </a:extLst>
          </p:cNvPr>
          <p:cNvSpPr>
            <a:spLocks noChangeArrowheads="1"/>
          </p:cNvSpPr>
          <p:nvPr/>
        </p:nvSpPr>
        <p:spPr bwMode="auto">
          <a:xfrm>
            <a:off x="1444944" y="81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p:txBody>
      </p:sp>
      <p:grpSp>
        <p:nvGrpSpPr>
          <p:cNvPr id="10" name="Grupo 9">
            <a:extLst>
              <a:ext uri="{FF2B5EF4-FFF2-40B4-BE49-F238E27FC236}">
                <a16:creationId xmlns:a16="http://schemas.microsoft.com/office/drawing/2014/main" id="{8CE2A61D-3D02-4C39-B4AD-2458F3CFC00D}"/>
              </a:ext>
            </a:extLst>
          </p:cNvPr>
          <p:cNvGrpSpPr/>
          <p:nvPr/>
        </p:nvGrpSpPr>
        <p:grpSpPr>
          <a:xfrm>
            <a:off x="3489697" y="581892"/>
            <a:ext cx="5630552" cy="5641625"/>
            <a:chOff x="0" y="0"/>
            <a:chExt cx="4277995" cy="4985205"/>
          </a:xfrm>
        </p:grpSpPr>
        <p:pic>
          <p:nvPicPr>
            <p:cNvPr id="11" name="Imagen 10">
              <a:extLst>
                <a:ext uri="{FF2B5EF4-FFF2-40B4-BE49-F238E27FC236}">
                  <a16:creationId xmlns:a16="http://schemas.microsoft.com/office/drawing/2014/main" id="{5B658D36-A39D-40CC-B5E0-8F98C5B5D4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277995" cy="1896110"/>
            </a:xfrm>
            <a:prstGeom prst="rect">
              <a:avLst/>
            </a:prstGeom>
          </p:spPr>
        </p:pic>
        <p:pic>
          <p:nvPicPr>
            <p:cNvPr id="12" name="Imagen 11">
              <a:extLst>
                <a:ext uri="{FF2B5EF4-FFF2-40B4-BE49-F238E27FC236}">
                  <a16:creationId xmlns:a16="http://schemas.microsoft.com/office/drawing/2014/main" id="{B0B1688C-4B71-4A6B-AE5D-53AC0D6EB2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4" y="1876567"/>
              <a:ext cx="4271010" cy="1860550"/>
            </a:xfrm>
            <a:prstGeom prst="rect">
              <a:avLst/>
            </a:prstGeom>
          </p:spPr>
        </p:pic>
        <p:pic>
          <p:nvPicPr>
            <p:cNvPr id="13" name="Imagen 12">
              <a:extLst>
                <a:ext uri="{FF2B5EF4-FFF2-40B4-BE49-F238E27FC236}">
                  <a16:creationId xmlns:a16="http://schemas.microsoft.com/office/drawing/2014/main" id="{6E1D242B-3758-4B41-80F6-67B291B684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20" y="3719015"/>
              <a:ext cx="4223385" cy="1266190"/>
            </a:xfrm>
            <a:prstGeom prst="rect">
              <a:avLst/>
            </a:prstGeom>
          </p:spPr>
        </p:pic>
      </p:grpSp>
      <p:sp>
        <p:nvSpPr>
          <p:cNvPr id="14" name="Rectangle 3">
            <a:extLst>
              <a:ext uri="{FF2B5EF4-FFF2-40B4-BE49-F238E27FC236}">
                <a16:creationId xmlns:a16="http://schemas.microsoft.com/office/drawing/2014/main" id="{FDC2EDE8-F3C3-449C-92AF-0DD220B8E5E6}"/>
              </a:ext>
            </a:extLst>
          </p:cNvPr>
          <p:cNvSpPr>
            <a:spLocks noChangeArrowheads="1"/>
          </p:cNvSpPr>
          <p:nvPr/>
        </p:nvSpPr>
        <p:spPr bwMode="auto">
          <a:xfrm>
            <a:off x="1565020" y="657760"/>
            <a:ext cx="1095054" cy="41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lvl="0" algn="just">
              <a:lnSpc>
                <a:spcPct val="150000"/>
              </a:lnSpc>
              <a:tabLst>
                <a:tab pos="457200" algn="l"/>
              </a:tabLst>
            </a:pPr>
            <a:r>
              <a:rPr lang="es-PE" sz="1600" b="1" dirty="0">
                <a:latin typeface="Times New Roman" panose="02020603050405020304" pitchFamily="18" charset="0"/>
                <a:ea typeface="Calibri" panose="020F0502020204030204" pitchFamily="34" charset="0"/>
                <a:cs typeface="Times New Roman" panose="02020603050405020304" pitchFamily="18" charset="0"/>
              </a:rPr>
              <a:t>8-DOP</a:t>
            </a:r>
            <a:r>
              <a:rPr lang="es-PE"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s-PE"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Google Shape;220;p45">
            <a:extLst>
              <a:ext uri="{FF2B5EF4-FFF2-40B4-BE49-F238E27FC236}">
                <a16:creationId xmlns:a16="http://schemas.microsoft.com/office/drawing/2014/main" id="{C74DA2C8-10DA-456F-BDDD-D00CD8D84B97}"/>
              </a:ext>
            </a:extLst>
          </p:cNvPr>
          <p:cNvPicPr preferRelativeResize="0"/>
          <p:nvPr/>
        </p:nvPicPr>
        <p:blipFill rotWithShape="1">
          <a:blip r:embed="rId7">
            <a:alphaModFix/>
          </a:blip>
          <a:srcRect/>
          <a:stretch/>
        </p:blipFill>
        <p:spPr>
          <a:xfrm>
            <a:off x="228655" y="3550655"/>
            <a:ext cx="1756559" cy="2375066"/>
          </a:xfrm>
          <a:prstGeom prst="rect">
            <a:avLst/>
          </a:prstGeom>
          <a:noFill/>
          <a:ln>
            <a:noFill/>
          </a:ln>
        </p:spPr>
      </p:pic>
      <p:sp>
        <p:nvSpPr>
          <p:cNvPr id="16" name="Google Shape;258;p11">
            <a:extLst>
              <a:ext uri="{FF2B5EF4-FFF2-40B4-BE49-F238E27FC236}">
                <a16:creationId xmlns:a16="http://schemas.microsoft.com/office/drawing/2014/main" id="{A0CFC7D2-EC3D-4045-8B49-BA1446A7C15B}"/>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85205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2" name="Rectangle 2">
            <a:extLst>
              <a:ext uri="{FF2B5EF4-FFF2-40B4-BE49-F238E27FC236}">
                <a16:creationId xmlns:a16="http://schemas.microsoft.com/office/drawing/2014/main" id="{B052FF82-A469-4AA6-BB86-F17D0F6594AE}"/>
              </a:ext>
            </a:extLst>
          </p:cNvPr>
          <p:cNvSpPr>
            <a:spLocks noChangeArrowheads="1"/>
          </p:cNvSpPr>
          <p:nvPr/>
        </p:nvSpPr>
        <p:spPr bwMode="auto">
          <a:xfrm>
            <a:off x="1444944" y="81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p:txBody>
      </p:sp>
      <p:pic>
        <p:nvPicPr>
          <p:cNvPr id="9" name="Imagen 8">
            <a:extLst>
              <a:ext uri="{FF2B5EF4-FFF2-40B4-BE49-F238E27FC236}">
                <a16:creationId xmlns:a16="http://schemas.microsoft.com/office/drawing/2014/main" id="{FC52721D-B117-48E0-A239-6C9B6B08082C}"/>
              </a:ext>
            </a:extLst>
          </p:cNvPr>
          <p:cNvPicPr/>
          <p:nvPr/>
        </p:nvPicPr>
        <p:blipFill>
          <a:blip r:embed="rId4">
            <a:extLst>
              <a:ext uri="{28A0092B-C50C-407E-A947-70E740481C1C}">
                <a14:useLocalDpi xmlns:a14="http://schemas.microsoft.com/office/drawing/2010/main" val="0"/>
              </a:ext>
            </a:extLst>
          </a:blip>
          <a:stretch>
            <a:fillRect/>
          </a:stretch>
        </p:blipFill>
        <p:spPr>
          <a:xfrm>
            <a:off x="1638300" y="1155700"/>
            <a:ext cx="8851900" cy="4381500"/>
          </a:xfrm>
          <a:prstGeom prst="rect">
            <a:avLst/>
          </a:prstGeom>
        </p:spPr>
      </p:pic>
      <p:sp>
        <p:nvSpPr>
          <p:cNvPr id="14" name="Rectangle 3">
            <a:extLst>
              <a:ext uri="{FF2B5EF4-FFF2-40B4-BE49-F238E27FC236}">
                <a16:creationId xmlns:a16="http://schemas.microsoft.com/office/drawing/2014/main" id="{FFBEBE84-68E2-417E-87A8-292894619E85}"/>
              </a:ext>
            </a:extLst>
          </p:cNvPr>
          <p:cNvSpPr>
            <a:spLocks noChangeArrowheads="1"/>
          </p:cNvSpPr>
          <p:nvPr/>
        </p:nvSpPr>
        <p:spPr bwMode="auto">
          <a:xfrm>
            <a:off x="1565020" y="657760"/>
            <a:ext cx="1095054" cy="41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lvl="0" algn="just">
              <a:lnSpc>
                <a:spcPct val="150000"/>
              </a:lnSpc>
              <a:tabLst>
                <a:tab pos="457200" algn="l"/>
              </a:tabLst>
            </a:pPr>
            <a:r>
              <a:rPr lang="es-PE" sz="1600" b="1" dirty="0">
                <a:latin typeface="Times New Roman" panose="02020603050405020304" pitchFamily="18" charset="0"/>
                <a:ea typeface="Calibri" panose="020F0502020204030204" pitchFamily="34" charset="0"/>
                <a:cs typeface="Times New Roman" panose="02020603050405020304" pitchFamily="18" charset="0"/>
              </a:rPr>
              <a:t>9-DAP</a:t>
            </a:r>
            <a:r>
              <a:rPr lang="es-PE"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s-PE"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Google Shape;220;p45">
            <a:extLst>
              <a:ext uri="{FF2B5EF4-FFF2-40B4-BE49-F238E27FC236}">
                <a16:creationId xmlns:a16="http://schemas.microsoft.com/office/drawing/2014/main" id="{ACB5CE32-0DCA-4168-B5C3-283851E99BF9}"/>
              </a:ext>
            </a:extLst>
          </p:cNvPr>
          <p:cNvPicPr preferRelativeResize="0"/>
          <p:nvPr/>
        </p:nvPicPr>
        <p:blipFill rotWithShape="1">
          <a:blip r:embed="rId5">
            <a:alphaModFix/>
          </a:blip>
          <a:srcRect/>
          <a:stretch/>
        </p:blipFill>
        <p:spPr>
          <a:xfrm>
            <a:off x="205257" y="4180114"/>
            <a:ext cx="1336365" cy="1592911"/>
          </a:xfrm>
          <a:prstGeom prst="rect">
            <a:avLst/>
          </a:prstGeom>
          <a:noFill/>
          <a:ln>
            <a:noFill/>
          </a:ln>
        </p:spPr>
      </p:pic>
      <p:sp>
        <p:nvSpPr>
          <p:cNvPr id="16" name="Google Shape;258;p11">
            <a:extLst>
              <a:ext uri="{FF2B5EF4-FFF2-40B4-BE49-F238E27FC236}">
                <a16:creationId xmlns:a16="http://schemas.microsoft.com/office/drawing/2014/main" id="{EBE16583-AE96-4221-9EA9-1534BDE9D601}"/>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33836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2" name="Rectangle 2">
            <a:extLst>
              <a:ext uri="{FF2B5EF4-FFF2-40B4-BE49-F238E27FC236}">
                <a16:creationId xmlns:a16="http://schemas.microsoft.com/office/drawing/2014/main" id="{B052FF82-A469-4AA6-BB86-F17D0F6594AE}"/>
              </a:ext>
            </a:extLst>
          </p:cNvPr>
          <p:cNvSpPr>
            <a:spLocks noChangeArrowheads="1"/>
          </p:cNvSpPr>
          <p:nvPr/>
        </p:nvSpPr>
        <p:spPr bwMode="auto">
          <a:xfrm>
            <a:off x="1444944" y="81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p:txBody>
      </p:sp>
      <p:pic>
        <p:nvPicPr>
          <p:cNvPr id="9" name="Imagen 8">
            <a:extLst>
              <a:ext uri="{FF2B5EF4-FFF2-40B4-BE49-F238E27FC236}">
                <a16:creationId xmlns:a16="http://schemas.microsoft.com/office/drawing/2014/main" id="{119D9E70-CD13-4515-AE85-0DAF440FB19A}"/>
              </a:ext>
            </a:extLst>
          </p:cNvPr>
          <p:cNvPicPr/>
          <p:nvPr/>
        </p:nvPicPr>
        <p:blipFill>
          <a:blip r:embed="rId4">
            <a:extLst>
              <a:ext uri="{28A0092B-C50C-407E-A947-70E740481C1C}">
                <a14:useLocalDpi xmlns:a14="http://schemas.microsoft.com/office/drawing/2010/main" val="0"/>
              </a:ext>
            </a:extLst>
          </a:blip>
          <a:stretch>
            <a:fillRect/>
          </a:stretch>
        </p:blipFill>
        <p:spPr>
          <a:xfrm>
            <a:off x="3141345" y="840105"/>
            <a:ext cx="5909310" cy="5177790"/>
          </a:xfrm>
          <a:prstGeom prst="rect">
            <a:avLst/>
          </a:prstGeom>
        </p:spPr>
      </p:pic>
      <p:sp>
        <p:nvSpPr>
          <p:cNvPr id="14" name="Rectangle 3">
            <a:extLst>
              <a:ext uri="{FF2B5EF4-FFF2-40B4-BE49-F238E27FC236}">
                <a16:creationId xmlns:a16="http://schemas.microsoft.com/office/drawing/2014/main" id="{C33F78C2-D911-44BC-AF0C-810B7209F9E2}"/>
              </a:ext>
            </a:extLst>
          </p:cNvPr>
          <p:cNvSpPr>
            <a:spLocks noChangeArrowheads="1"/>
          </p:cNvSpPr>
          <p:nvPr/>
        </p:nvSpPr>
        <p:spPr bwMode="auto">
          <a:xfrm>
            <a:off x="1565020" y="657760"/>
            <a:ext cx="1095054" cy="41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lvl="0" algn="just">
              <a:lnSpc>
                <a:spcPct val="150000"/>
              </a:lnSpc>
              <a:tabLst>
                <a:tab pos="457200" algn="l"/>
              </a:tabLst>
            </a:pPr>
            <a:r>
              <a:rPr lang="es-PE" sz="1600" b="1" dirty="0">
                <a:latin typeface="Times New Roman" panose="02020603050405020304" pitchFamily="18" charset="0"/>
                <a:ea typeface="Calibri" panose="020F0502020204030204" pitchFamily="34" charset="0"/>
                <a:cs typeface="Times New Roman" panose="02020603050405020304" pitchFamily="18" charset="0"/>
              </a:rPr>
              <a:t>10-DR</a:t>
            </a:r>
            <a:r>
              <a:rPr lang="es-PE"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s-PE"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Google Shape;220;p45">
            <a:extLst>
              <a:ext uri="{FF2B5EF4-FFF2-40B4-BE49-F238E27FC236}">
                <a16:creationId xmlns:a16="http://schemas.microsoft.com/office/drawing/2014/main" id="{7C7BA28D-0417-4DFE-AB11-902DC62C5A71}"/>
              </a:ext>
            </a:extLst>
          </p:cNvPr>
          <p:cNvPicPr preferRelativeResize="0"/>
          <p:nvPr/>
        </p:nvPicPr>
        <p:blipFill rotWithShape="1">
          <a:blip r:embed="rId5">
            <a:alphaModFix/>
          </a:blip>
          <a:srcRect/>
          <a:stretch/>
        </p:blipFill>
        <p:spPr>
          <a:xfrm>
            <a:off x="228655" y="3550655"/>
            <a:ext cx="1756559" cy="2375066"/>
          </a:xfrm>
          <a:prstGeom prst="rect">
            <a:avLst/>
          </a:prstGeom>
          <a:noFill/>
          <a:ln>
            <a:noFill/>
          </a:ln>
        </p:spPr>
      </p:pic>
      <p:sp>
        <p:nvSpPr>
          <p:cNvPr id="16" name="Google Shape;258;p11">
            <a:extLst>
              <a:ext uri="{FF2B5EF4-FFF2-40B4-BE49-F238E27FC236}">
                <a16:creationId xmlns:a16="http://schemas.microsoft.com/office/drawing/2014/main" id="{906C73FA-9A37-4021-8F74-7C00A52662DF}"/>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75450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3"/>
          <p:cNvPicPr preferRelativeResize="0"/>
          <p:nvPr/>
        </p:nvPicPr>
        <p:blipFill rotWithShape="1">
          <a:blip r:embed="rId3">
            <a:alphaModFix/>
          </a:blip>
          <a:srcRect l="831" t="4246" r="1978" b="25266"/>
          <a:stretch/>
        </p:blipFill>
        <p:spPr>
          <a:xfrm>
            <a:off x="0" y="-304800"/>
            <a:ext cx="12192000" cy="2108200"/>
          </a:xfrm>
          <a:prstGeom prst="rect">
            <a:avLst/>
          </a:prstGeom>
          <a:noFill/>
          <a:ln>
            <a:noFill/>
          </a:ln>
        </p:spPr>
      </p:pic>
      <p:sp>
        <p:nvSpPr>
          <p:cNvPr id="272" name="Google Shape;272;p13"/>
          <p:cNvSpPr/>
          <p:nvPr/>
        </p:nvSpPr>
        <p:spPr>
          <a:xfrm>
            <a:off x="3489697" y="-146998"/>
            <a:ext cx="6495802"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dirty="0">
                <a:solidFill>
                  <a:schemeClr val="lt1"/>
                </a:solidFill>
                <a:latin typeface="Times New Roman"/>
                <a:ea typeface="Calibri"/>
                <a:cs typeface="Times New Roman"/>
                <a:sym typeface="Times New Roman"/>
              </a:rPr>
              <a:t>PROPUESTA LAYOUT</a:t>
            </a:r>
            <a:endParaRPr sz="2800" b="0" i="0" u="none" strike="noStrike" cap="none" dirty="0">
              <a:solidFill>
                <a:schemeClr val="lt1"/>
              </a:solidFill>
              <a:latin typeface="Calibri"/>
              <a:ea typeface="Calibri"/>
              <a:cs typeface="Calibri"/>
              <a:sym typeface="Calibri"/>
            </a:endParaRPr>
          </a:p>
        </p:txBody>
      </p:sp>
      <p:sp>
        <p:nvSpPr>
          <p:cNvPr id="2" name="Rectangle 2">
            <a:extLst>
              <a:ext uri="{FF2B5EF4-FFF2-40B4-BE49-F238E27FC236}">
                <a16:creationId xmlns:a16="http://schemas.microsoft.com/office/drawing/2014/main" id="{B052FF82-A469-4AA6-BB86-F17D0F6594AE}"/>
              </a:ext>
            </a:extLst>
          </p:cNvPr>
          <p:cNvSpPr>
            <a:spLocks noChangeArrowheads="1"/>
          </p:cNvSpPr>
          <p:nvPr/>
        </p:nvSpPr>
        <p:spPr bwMode="auto">
          <a:xfrm>
            <a:off x="1444944" y="81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631E7648-8ECC-4BCB-9E7F-BE4B85EB2DA1}"/>
              </a:ext>
            </a:extLst>
          </p:cNvPr>
          <p:cNvPicPr/>
          <p:nvPr/>
        </p:nvPicPr>
        <p:blipFill>
          <a:blip r:embed="rId4">
            <a:extLst>
              <a:ext uri="{28A0092B-C50C-407E-A947-70E740481C1C}">
                <a14:useLocalDpi xmlns:a14="http://schemas.microsoft.com/office/drawing/2010/main" val="0"/>
              </a:ext>
            </a:extLst>
          </a:blip>
          <a:stretch>
            <a:fillRect/>
          </a:stretch>
        </p:blipFill>
        <p:spPr>
          <a:xfrm>
            <a:off x="2391092" y="809625"/>
            <a:ext cx="7409815" cy="5238750"/>
          </a:xfrm>
          <a:prstGeom prst="rect">
            <a:avLst/>
          </a:prstGeom>
        </p:spPr>
      </p:pic>
      <p:sp>
        <p:nvSpPr>
          <p:cNvPr id="7" name="Rectangle 3">
            <a:extLst>
              <a:ext uri="{FF2B5EF4-FFF2-40B4-BE49-F238E27FC236}">
                <a16:creationId xmlns:a16="http://schemas.microsoft.com/office/drawing/2014/main" id="{A912CBC3-8CD0-471B-B2C1-BAEA1A5105C6}"/>
              </a:ext>
            </a:extLst>
          </p:cNvPr>
          <p:cNvSpPr>
            <a:spLocks noChangeArrowheads="1"/>
          </p:cNvSpPr>
          <p:nvPr/>
        </p:nvSpPr>
        <p:spPr bwMode="auto">
          <a:xfrm>
            <a:off x="1444944" y="418057"/>
            <a:ext cx="2626970" cy="41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lvl="0" algn="just">
              <a:lnSpc>
                <a:spcPct val="150000"/>
              </a:lnSpc>
              <a:tabLst>
                <a:tab pos="457200" algn="l"/>
              </a:tabLst>
            </a:pPr>
            <a:r>
              <a:rPr lang="es-PE" sz="1600" b="1" dirty="0">
                <a:latin typeface="Times New Roman" panose="02020603050405020304" pitchFamily="18" charset="0"/>
                <a:ea typeface="Calibri" panose="020F0502020204030204" pitchFamily="34" charset="0"/>
                <a:cs typeface="Times New Roman" panose="02020603050405020304" pitchFamily="18" charset="0"/>
              </a:rPr>
              <a:t>11-NUEVO LAYOUT</a:t>
            </a:r>
            <a:r>
              <a:rPr lang="es-PE"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s-PE"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Google Shape;220;p45">
            <a:extLst>
              <a:ext uri="{FF2B5EF4-FFF2-40B4-BE49-F238E27FC236}">
                <a16:creationId xmlns:a16="http://schemas.microsoft.com/office/drawing/2014/main" id="{F5012EED-0655-475D-A583-F17672942E44}"/>
              </a:ext>
            </a:extLst>
          </p:cNvPr>
          <p:cNvPicPr preferRelativeResize="0"/>
          <p:nvPr/>
        </p:nvPicPr>
        <p:blipFill rotWithShape="1">
          <a:blip r:embed="rId5">
            <a:alphaModFix/>
          </a:blip>
          <a:srcRect/>
          <a:stretch/>
        </p:blipFill>
        <p:spPr>
          <a:xfrm>
            <a:off x="228655" y="3550655"/>
            <a:ext cx="1756559" cy="2375066"/>
          </a:xfrm>
          <a:prstGeom prst="rect">
            <a:avLst/>
          </a:prstGeom>
          <a:noFill/>
          <a:ln>
            <a:noFill/>
          </a:ln>
        </p:spPr>
      </p:pic>
      <p:sp>
        <p:nvSpPr>
          <p:cNvPr id="10" name="Google Shape;258;p11">
            <a:extLst>
              <a:ext uri="{FF2B5EF4-FFF2-40B4-BE49-F238E27FC236}">
                <a16:creationId xmlns:a16="http://schemas.microsoft.com/office/drawing/2014/main" id="{66614DF8-9F6F-45BA-9F97-1D2FD0617A9A}"/>
              </a:ext>
            </a:extLst>
          </p:cNvPr>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dirty="0">
                <a:solidFill>
                  <a:srgbClr val="000000"/>
                </a:solidFill>
                <a:latin typeface="Times New Roman"/>
                <a:ea typeface="Times New Roman"/>
                <a:cs typeface="Times New Roman"/>
                <a:sym typeface="Times New Roman"/>
              </a:rPr>
              <a:t>Fuente: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dirty="0">
                <a:solidFill>
                  <a:srgbClr val="000000"/>
                </a:solidFill>
                <a:latin typeface="Times New Roman"/>
                <a:ea typeface="Times New Roman"/>
                <a:cs typeface="Times New Roman"/>
                <a:sym typeface="Times New Roman"/>
              </a:rPr>
              <a:t>Elaborado por el grupo</a:t>
            </a:r>
            <a:endParaRPr sz="1200" b="0"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331213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45"/>
          <p:cNvPicPr preferRelativeResize="0"/>
          <p:nvPr/>
        </p:nvPicPr>
        <p:blipFill rotWithShape="1">
          <a:blip r:embed="rId3">
            <a:alphaModFix/>
          </a:blip>
          <a:srcRect l="831" t="4246" r="1978" b="25266"/>
          <a:stretch/>
        </p:blipFill>
        <p:spPr>
          <a:xfrm>
            <a:off x="0" y="0"/>
            <a:ext cx="12192000" cy="2108200"/>
          </a:xfrm>
          <a:prstGeom prst="rect">
            <a:avLst/>
          </a:prstGeom>
          <a:noFill/>
          <a:ln>
            <a:noFill/>
          </a:ln>
        </p:spPr>
      </p:pic>
      <p:pic>
        <p:nvPicPr>
          <p:cNvPr id="220" name="Google Shape;220;p45"/>
          <p:cNvPicPr preferRelativeResize="0"/>
          <p:nvPr/>
        </p:nvPicPr>
        <p:blipFill rotWithShape="1">
          <a:blip r:embed="rId4">
            <a:alphaModFix/>
          </a:blip>
          <a:srcRect/>
          <a:stretch/>
        </p:blipFill>
        <p:spPr>
          <a:xfrm>
            <a:off x="228655" y="3550655"/>
            <a:ext cx="1756559" cy="2375066"/>
          </a:xfrm>
          <a:prstGeom prst="rect">
            <a:avLst/>
          </a:prstGeom>
          <a:noFill/>
          <a:ln>
            <a:noFill/>
          </a:ln>
        </p:spPr>
      </p:pic>
      <p:sp>
        <p:nvSpPr>
          <p:cNvPr id="221" name="Google Shape;221;p45"/>
          <p:cNvSpPr txBox="1"/>
          <p:nvPr/>
        </p:nvSpPr>
        <p:spPr>
          <a:xfrm>
            <a:off x="0" y="5802570"/>
            <a:ext cx="2652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PE" sz="1200" b="1" i="0" u="none" strike="noStrike" cap="none">
                <a:solidFill>
                  <a:srgbClr val="000000"/>
                </a:solidFill>
                <a:latin typeface="Times New Roman"/>
                <a:ea typeface="Times New Roman"/>
                <a:cs typeface="Times New Roman"/>
                <a:sym typeface="Times New Roman"/>
              </a:rPr>
              <a:t>Fuente: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PE" sz="1200" b="0" i="0" u="none" strike="noStrike" cap="none">
                <a:solidFill>
                  <a:srgbClr val="000000"/>
                </a:solidFill>
                <a:latin typeface="Times New Roman"/>
                <a:ea typeface="Times New Roman"/>
                <a:cs typeface="Times New Roman"/>
                <a:sym typeface="Times New Roman"/>
              </a:rPr>
              <a:t>Elaborado por el grupo</a:t>
            </a:r>
            <a:endParaRPr sz="1200" b="0" i="0" u="none" strike="noStrike" cap="none">
              <a:solidFill>
                <a:srgbClr val="000000"/>
              </a:solidFill>
              <a:latin typeface="Times New Roman"/>
              <a:ea typeface="Times New Roman"/>
              <a:cs typeface="Times New Roman"/>
              <a:sym typeface="Times New Roman"/>
            </a:endParaRPr>
          </a:p>
        </p:txBody>
      </p:sp>
      <p:sp>
        <p:nvSpPr>
          <p:cNvPr id="222" name="Google Shape;222;p45"/>
          <p:cNvSpPr/>
          <p:nvPr/>
        </p:nvSpPr>
        <p:spPr>
          <a:xfrm>
            <a:off x="3384467" y="147420"/>
            <a:ext cx="6474587"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b="0" i="0" u="none" strike="noStrike" cap="none" dirty="0">
                <a:solidFill>
                  <a:schemeClr val="lt1"/>
                </a:solidFill>
                <a:latin typeface="Times New Roman"/>
                <a:ea typeface="Times New Roman"/>
                <a:cs typeface="Times New Roman"/>
                <a:sym typeface="Times New Roman"/>
              </a:rPr>
              <a:t>EVALUACIÓN DE RESULTADOS</a:t>
            </a:r>
            <a:endParaRPr sz="2800" b="0" i="0" u="none" strike="noStrike" cap="none"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A6C33F37-A6F6-4D61-BBE1-DBAAACC0DE47}"/>
              </a:ext>
            </a:extLst>
          </p:cNvPr>
          <p:cNvPicPr>
            <a:picLocks noChangeAspect="1"/>
          </p:cNvPicPr>
          <p:nvPr/>
        </p:nvPicPr>
        <p:blipFill>
          <a:blip r:embed="rId5"/>
          <a:stretch>
            <a:fillRect/>
          </a:stretch>
        </p:blipFill>
        <p:spPr>
          <a:xfrm>
            <a:off x="2928937" y="904358"/>
            <a:ext cx="6143811" cy="521069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20" name="Google Shape;220;p45"/>
          <p:cNvPicPr preferRelativeResize="0"/>
          <p:nvPr/>
        </p:nvPicPr>
        <p:blipFill rotWithShape="1">
          <a:blip r:embed="rId3">
            <a:alphaModFix/>
          </a:blip>
          <a:srcRect/>
          <a:stretch/>
        </p:blipFill>
        <p:spPr>
          <a:xfrm>
            <a:off x="69605" y="3487804"/>
            <a:ext cx="1458878" cy="2151276"/>
          </a:xfrm>
          <a:prstGeom prst="rect">
            <a:avLst/>
          </a:prstGeom>
          <a:noFill/>
          <a:ln>
            <a:noFill/>
          </a:ln>
        </p:spPr>
      </p:pic>
      <p:sp>
        <p:nvSpPr>
          <p:cNvPr id="222" name="Google Shape;222;p45"/>
          <p:cNvSpPr/>
          <p:nvPr/>
        </p:nvSpPr>
        <p:spPr>
          <a:xfrm>
            <a:off x="1615045" y="124652"/>
            <a:ext cx="8481516" cy="374110"/>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2800" b="0" i="0" u="none" strike="noStrike" cap="none" dirty="0">
                <a:solidFill>
                  <a:schemeClr val="lt1"/>
                </a:solidFill>
                <a:latin typeface="Times New Roman"/>
                <a:ea typeface="Times New Roman"/>
                <a:cs typeface="Times New Roman"/>
                <a:sym typeface="Times New Roman"/>
              </a:rPr>
              <a:t>ANALISIS DE IMPACTO DE LA EJECUCIÓN</a:t>
            </a:r>
            <a:endParaRPr lang="es-PE" sz="2800" b="0" i="0" u="none" strike="noStrike" cap="none"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51B304C7-9F0B-44F2-A9FE-E388822A83E8}"/>
              </a:ext>
            </a:extLst>
          </p:cNvPr>
          <p:cNvPicPr>
            <a:picLocks noChangeAspect="1"/>
          </p:cNvPicPr>
          <p:nvPr/>
        </p:nvPicPr>
        <p:blipFill>
          <a:blip r:embed="rId4"/>
          <a:stretch>
            <a:fillRect/>
          </a:stretch>
        </p:blipFill>
        <p:spPr>
          <a:xfrm>
            <a:off x="1773819" y="808200"/>
            <a:ext cx="1893305" cy="1739794"/>
          </a:xfrm>
          <a:prstGeom prst="rect">
            <a:avLst/>
          </a:prstGeom>
        </p:spPr>
      </p:pic>
      <p:sp>
        <p:nvSpPr>
          <p:cNvPr id="9" name="Flecha: pentágono 8">
            <a:extLst>
              <a:ext uri="{FF2B5EF4-FFF2-40B4-BE49-F238E27FC236}">
                <a16:creationId xmlns:a16="http://schemas.microsoft.com/office/drawing/2014/main" id="{C728F738-3EF7-4F3E-A3A5-3B6EB3EAF4B1}"/>
              </a:ext>
            </a:extLst>
          </p:cNvPr>
          <p:cNvSpPr/>
          <p:nvPr/>
        </p:nvSpPr>
        <p:spPr>
          <a:xfrm>
            <a:off x="1615045" y="2670480"/>
            <a:ext cx="2268186" cy="31260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t>MARKETING</a:t>
            </a:r>
          </a:p>
        </p:txBody>
      </p:sp>
      <p:sp>
        <p:nvSpPr>
          <p:cNvPr id="11" name="Flecha: pentágono 10">
            <a:extLst>
              <a:ext uri="{FF2B5EF4-FFF2-40B4-BE49-F238E27FC236}">
                <a16:creationId xmlns:a16="http://schemas.microsoft.com/office/drawing/2014/main" id="{72D0677D-BBBF-4E98-9FBD-317A71EE19E4}"/>
              </a:ext>
            </a:extLst>
          </p:cNvPr>
          <p:cNvSpPr/>
          <p:nvPr/>
        </p:nvSpPr>
        <p:spPr>
          <a:xfrm>
            <a:off x="4536374" y="2670480"/>
            <a:ext cx="2641326" cy="31260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t>PLAN DE VALORIZACIÓN</a:t>
            </a:r>
          </a:p>
        </p:txBody>
      </p:sp>
      <p:sp>
        <p:nvSpPr>
          <p:cNvPr id="13" name="Flecha: pentágono 12">
            <a:extLst>
              <a:ext uri="{FF2B5EF4-FFF2-40B4-BE49-F238E27FC236}">
                <a16:creationId xmlns:a16="http://schemas.microsoft.com/office/drawing/2014/main" id="{DC2CD8DE-EFC1-4976-8D03-B8640CA5AF88}"/>
              </a:ext>
            </a:extLst>
          </p:cNvPr>
          <p:cNvSpPr/>
          <p:nvPr/>
        </p:nvSpPr>
        <p:spPr>
          <a:xfrm>
            <a:off x="8009907" y="2630164"/>
            <a:ext cx="2268186" cy="31260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t>LAYOUT</a:t>
            </a:r>
          </a:p>
        </p:txBody>
      </p:sp>
      <p:sp>
        <p:nvSpPr>
          <p:cNvPr id="15" name="CuadroTexto 14">
            <a:extLst>
              <a:ext uri="{FF2B5EF4-FFF2-40B4-BE49-F238E27FC236}">
                <a16:creationId xmlns:a16="http://schemas.microsoft.com/office/drawing/2014/main" id="{105C9D83-8843-4623-8A89-17DEA2145C5B}"/>
              </a:ext>
            </a:extLst>
          </p:cNvPr>
          <p:cNvSpPr txBox="1"/>
          <p:nvPr/>
        </p:nvSpPr>
        <p:spPr>
          <a:xfrm>
            <a:off x="7766463" y="3065259"/>
            <a:ext cx="2612571" cy="2800767"/>
          </a:xfrm>
          <a:prstGeom prst="rect">
            <a:avLst/>
          </a:prstGeom>
          <a:noFill/>
        </p:spPr>
        <p:txBody>
          <a:bodyPr wrap="square">
            <a:spAutoFit/>
          </a:bodyPr>
          <a:lstStyle/>
          <a:p>
            <a:pPr marL="179388" indent="-1588" algn="just"/>
            <a:r>
              <a:rPr lang="es-MX" sz="1100" dirty="0">
                <a:latin typeface="Times New Roman" panose="02020603050405020304" pitchFamily="18" charset="0"/>
                <a:cs typeface="Times New Roman" panose="02020603050405020304" pitchFamily="18" charset="0"/>
              </a:rPr>
              <a:t>La distribución de planta tiene impactos significativos en la eficiencia empresarial. Al planificar la disposición estratégica de equipos y establecer flujos lógicos de materiales, se logra una mayor eficiencia en la producción, optimizando recursos y reduciendo costos. Esto influye positivamente en la calidad de los productos, crea un ambiente laboral mejorado y refuerza la competitividad de la empresa. En resumen, una distribución de planta bien diseñada es crucial para el éxito empresarial al minimizar movimientos innecesarios y requerir conocimientos técnicos para maximizar la eficiencia.</a:t>
            </a:r>
            <a:endParaRPr lang="es-PE" sz="9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CuadroTexto 16">
            <a:extLst>
              <a:ext uri="{FF2B5EF4-FFF2-40B4-BE49-F238E27FC236}">
                <a16:creationId xmlns:a16="http://schemas.microsoft.com/office/drawing/2014/main" id="{9EB4916A-D5C6-4072-A9B6-BAECF8BFE5F7}"/>
              </a:ext>
            </a:extLst>
          </p:cNvPr>
          <p:cNvSpPr txBox="1"/>
          <p:nvPr/>
        </p:nvSpPr>
        <p:spPr>
          <a:xfrm>
            <a:off x="4470126" y="3105575"/>
            <a:ext cx="2814452" cy="2915735"/>
          </a:xfrm>
          <a:prstGeom prst="rect">
            <a:avLst/>
          </a:prstGeom>
          <a:noFill/>
        </p:spPr>
        <p:txBody>
          <a:bodyPr wrap="square">
            <a:spAutoFit/>
          </a:bodyPr>
          <a:lstStyle/>
          <a:p>
            <a:pPr algn="just"/>
            <a:r>
              <a:rPr lang="es-MX" sz="1100" dirty="0">
                <a:latin typeface="Times New Roman" panose="02020603050405020304" pitchFamily="18" charset="0"/>
                <a:cs typeface="Times New Roman" panose="02020603050405020304" pitchFamily="18" charset="0"/>
              </a:rPr>
              <a:t>La implementación de un enfoque de cuidado ambiental en el entorno del almacén de una empresa tiene impactos positivos significativos. Contribuye al aumento de la eficiencia, calidad, productividad y competitividad en esa área específica. Además, esta iniciativa mejora las condiciones de seguridad en los lugares de trabajo, promoviendo un ambiente laboral más seguro y saludable. La adopción de prácticas ambientales eficientes no solo beneficia al medio ambiente, sino que también optimiza los procesos internos, reduciendo el desperdicio y generando mejoras tangibles en el rendimiento operativo del almacén.</a:t>
            </a:r>
          </a:p>
          <a:p>
            <a:pPr indent="450215" algn="just">
              <a:lnSpc>
                <a:spcPct val="150000"/>
              </a:lnSpc>
            </a:pPr>
            <a:r>
              <a:rPr lang="es-PE" sz="1400" dirty="0">
                <a:effectLst/>
                <a:latin typeface="Arial" panose="020B0604020202020204" pitchFamily="34" charset="0"/>
                <a:ea typeface="Calibri" panose="020F0502020204030204" pitchFamily="34" charset="0"/>
                <a:cs typeface="Times New Roman" panose="02020603050405020304" pitchFamily="18" charset="0"/>
              </a:rPr>
              <a:t> </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CuadroTexto 18">
            <a:extLst>
              <a:ext uri="{FF2B5EF4-FFF2-40B4-BE49-F238E27FC236}">
                <a16:creationId xmlns:a16="http://schemas.microsoft.com/office/drawing/2014/main" id="{55F4D0B9-CE9B-4CBB-A48A-B948F46A92D5}"/>
              </a:ext>
            </a:extLst>
          </p:cNvPr>
          <p:cNvSpPr txBox="1"/>
          <p:nvPr/>
        </p:nvSpPr>
        <p:spPr>
          <a:xfrm>
            <a:off x="1528483" y="3077961"/>
            <a:ext cx="2354748" cy="2462213"/>
          </a:xfrm>
          <a:prstGeom prst="rect">
            <a:avLst/>
          </a:prstGeom>
          <a:noFill/>
        </p:spPr>
        <p:txBody>
          <a:bodyPr wrap="square">
            <a:spAutoFit/>
          </a:bodyPr>
          <a:lstStyle/>
          <a:p>
            <a:pPr algn="just"/>
            <a:r>
              <a:rPr lang="es-MX" sz="1100" dirty="0">
                <a:latin typeface="Times New Roman" panose="02020603050405020304" pitchFamily="18" charset="0"/>
                <a:cs typeface="Times New Roman" panose="02020603050405020304" pitchFamily="18" charset="0"/>
              </a:rPr>
              <a:t>La definición de una visión, misión y valores para Sumideros Z&amp;G impacta positivamente al proporcionar una guía clara y motivadora para los empleados y al alinear estratégicamente las decisiones de la empresa. Por otro lado, la creación de una página web profesional contribuye a una presencia en línea sólida, mejorando la visibilidad, facilitando la toma de decisiones de los clientes y permitiendo la interacción, lo que en conjunto fortalece la identidad de la empresa y su posición en el mercado.</a:t>
            </a:r>
            <a:endParaRPr lang="es-PE" sz="1000" b="1" dirty="0">
              <a:latin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B1831BB5-77E0-468D-B5A3-0E866D872890}"/>
              </a:ext>
            </a:extLst>
          </p:cNvPr>
          <p:cNvPicPr>
            <a:picLocks noChangeAspect="1"/>
          </p:cNvPicPr>
          <p:nvPr/>
        </p:nvPicPr>
        <p:blipFill>
          <a:blip r:embed="rId5"/>
          <a:stretch>
            <a:fillRect/>
          </a:stretch>
        </p:blipFill>
        <p:spPr>
          <a:xfrm>
            <a:off x="4327404" y="749356"/>
            <a:ext cx="3094469" cy="1921124"/>
          </a:xfrm>
          <a:prstGeom prst="rect">
            <a:avLst/>
          </a:prstGeom>
        </p:spPr>
      </p:pic>
      <p:pic>
        <p:nvPicPr>
          <p:cNvPr id="6" name="Imagen 5">
            <a:extLst>
              <a:ext uri="{FF2B5EF4-FFF2-40B4-BE49-F238E27FC236}">
                <a16:creationId xmlns:a16="http://schemas.microsoft.com/office/drawing/2014/main" id="{B9F11C66-F2AE-43B5-A4DB-58E050229CC8}"/>
              </a:ext>
            </a:extLst>
          </p:cNvPr>
          <p:cNvPicPr>
            <a:picLocks noChangeAspect="1"/>
          </p:cNvPicPr>
          <p:nvPr/>
        </p:nvPicPr>
        <p:blipFill>
          <a:blip r:embed="rId6"/>
          <a:stretch>
            <a:fillRect/>
          </a:stretch>
        </p:blipFill>
        <p:spPr>
          <a:xfrm>
            <a:off x="7766463" y="840346"/>
            <a:ext cx="2612046" cy="1739143"/>
          </a:xfrm>
          <a:prstGeom prst="rect">
            <a:avLst/>
          </a:prstGeom>
        </p:spPr>
      </p:pic>
    </p:spTree>
    <p:extLst>
      <p:ext uri="{BB962C8B-B14F-4D97-AF65-F5344CB8AC3E}">
        <p14:creationId xmlns:p14="http://schemas.microsoft.com/office/powerpoint/2010/main" val="208994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4" name="Google Shape;219;p45">
            <a:extLst>
              <a:ext uri="{FF2B5EF4-FFF2-40B4-BE49-F238E27FC236}">
                <a16:creationId xmlns:a16="http://schemas.microsoft.com/office/drawing/2014/main" id="{835C78C7-5645-4A94-B67A-622733417CEE}"/>
              </a:ext>
            </a:extLst>
          </p:cNvPr>
          <p:cNvPicPr preferRelativeResize="0"/>
          <p:nvPr/>
        </p:nvPicPr>
        <p:blipFill rotWithShape="1">
          <a:blip r:embed="rId3">
            <a:alphaModFix/>
          </a:blip>
          <a:srcRect l="831" t="4246" r="1978" b="25266"/>
          <a:stretch/>
        </p:blipFill>
        <p:spPr>
          <a:xfrm>
            <a:off x="0" y="0"/>
            <a:ext cx="12192000" cy="2108200"/>
          </a:xfrm>
          <a:prstGeom prst="rect">
            <a:avLst/>
          </a:prstGeom>
          <a:noFill/>
          <a:ln>
            <a:noFill/>
          </a:ln>
        </p:spPr>
      </p:pic>
      <p:sp>
        <p:nvSpPr>
          <p:cNvPr id="353" name="Google Shape;353;p19"/>
          <p:cNvSpPr/>
          <p:nvPr/>
        </p:nvSpPr>
        <p:spPr>
          <a:xfrm>
            <a:off x="380011" y="0"/>
            <a:ext cx="11657610"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1500" b="0" i="0" u="none" strike="noStrike" cap="none" dirty="0">
                <a:solidFill>
                  <a:schemeClr val="lt1"/>
                </a:solidFill>
                <a:latin typeface="Times New Roman"/>
                <a:ea typeface="Times New Roman"/>
                <a:cs typeface="Times New Roman"/>
                <a:sym typeface="Times New Roman"/>
              </a:rPr>
              <a:t>PROSUPUESTO ESTIMADO PARA LAS FUTURAS IMPLEMENTACIONES EN EL PLAN DE VALORIZACIÓN</a:t>
            </a:r>
            <a:endParaRPr lang="es-PE" sz="1500" b="0" i="0" u="none" strike="noStrike" cap="none" dirty="0">
              <a:solidFill>
                <a:schemeClr val="lt1"/>
              </a:solidFill>
              <a:latin typeface="Calibri"/>
              <a:ea typeface="Calibri"/>
              <a:cs typeface="Calibri"/>
              <a:sym typeface="Calibri"/>
            </a:endParaRPr>
          </a:p>
        </p:txBody>
      </p:sp>
      <p:pic>
        <p:nvPicPr>
          <p:cNvPr id="5" name="image201.png">
            <a:extLst>
              <a:ext uri="{FF2B5EF4-FFF2-40B4-BE49-F238E27FC236}">
                <a16:creationId xmlns:a16="http://schemas.microsoft.com/office/drawing/2014/main" id="{7658F1D2-FB01-437C-BDE3-34D48287CE91}"/>
              </a:ext>
            </a:extLst>
          </p:cNvPr>
          <p:cNvPicPr/>
          <p:nvPr/>
        </p:nvPicPr>
        <p:blipFill>
          <a:blip r:embed="rId4" cstate="print"/>
          <a:stretch>
            <a:fillRect/>
          </a:stretch>
        </p:blipFill>
        <p:spPr>
          <a:xfrm>
            <a:off x="1339932" y="1357993"/>
            <a:ext cx="9512135" cy="43966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9825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4" name="Google Shape;271;p13">
            <a:extLst>
              <a:ext uri="{FF2B5EF4-FFF2-40B4-BE49-F238E27FC236}">
                <a16:creationId xmlns:a16="http://schemas.microsoft.com/office/drawing/2014/main" id="{20BED238-F51A-4759-B629-DAC345CCD28B}"/>
              </a:ext>
            </a:extLst>
          </p:cNvPr>
          <p:cNvPicPr preferRelativeResize="0"/>
          <p:nvPr/>
        </p:nvPicPr>
        <p:blipFill rotWithShape="1">
          <a:blip r:embed="rId3">
            <a:alphaModFix/>
          </a:blip>
          <a:srcRect l="831" t="4246" r="1978" b="25266"/>
          <a:stretch/>
        </p:blipFill>
        <p:spPr>
          <a:xfrm>
            <a:off x="0" y="-49310"/>
            <a:ext cx="12192000" cy="2108200"/>
          </a:xfrm>
          <a:prstGeom prst="rect">
            <a:avLst/>
          </a:prstGeom>
          <a:noFill/>
          <a:ln>
            <a:noFill/>
          </a:ln>
        </p:spPr>
      </p:pic>
      <p:sp>
        <p:nvSpPr>
          <p:cNvPr id="353" name="Google Shape;353;p19"/>
          <p:cNvSpPr/>
          <p:nvPr/>
        </p:nvSpPr>
        <p:spPr>
          <a:xfrm>
            <a:off x="1848921" y="0"/>
            <a:ext cx="8494153"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400" b="0" i="0" u="none" strike="noStrike" cap="none" dirty="0">
                <a:solidFill>
                  <a:schemeClr val="lt1"/>
                </a:solidFill>
                <a:latin typeface="Times New Roman"/>
                <a:ea typeface="Times New Roman"/>
                <a:cs typeface="Times New Roman"/>
                <a:sym typeface="Times New Roman"/>
              </a:rPr>
              <a:t>CONCLUSIONES</a:t>
            </a:r>
            <a:r>
              <a:rPr lang="es-MX" sz="1600" b="0" i="0" u="none" strike="noStrike" cap="none" dirty="0">
                <a:solidFill>
                  <a:schemeClr val="lt1"/>
                </a:solidFill>
                <a:latin typeface="Times New Roman"/>
                <a:ea typeface="Times New Roman"/>
                <a:cs typeface="Times New Roman"/>
                <a:sym typeface="Times New Roman"/>
              </a:rPr>
              <a:t> </a:t>
            </a:r>
            <a:endParaRPr lang="es-PE" sz="1600" b="0" i="0" u="none" strike="noStrike" cap="none" dirty="0">
              <a:solidFill>
                <a:schemeClr val="lt1"/>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19222959-3AD2-4264-93C8-ED40C4927269}"/>
              </a:ext>
            </a:extLst>
          </p:cNvPr>
          <p:cNvSpPr txBox="1"/>
          <p:nvPr/>
        </p:nvSpPr>
        <p:spPr>
          <a:xfrm>
            <a:off x="606489" y="723387"/>
            <a:ext cx="10504007" cy="3116238"/>
          </a:xfrm>
          <a:prstGeom prst="rect">
            <a:avLst/>
          </a:prstGeom>
          <a:noFill/>
        </p:spPr>
        <p:txBody>
          <a:bodyPr wrap="square">
            <a:spAutoFit/>
          </a:bodyPr>
          <a:lstStyle/>
          <a:p>
            <a:pPr>
              <a:spcBef>
                <a:spcPts val="45"/>
              </a:spcBef>
            </a:pPr>
            <a:r>
              <a:rPr lang="es-ES" sz="1650" b="1" dirty="0">
                <a:effectLst/>
                <a:latin typeface="Arial" panose="020B0604020202020204" pitchFamily="34" charset="0"/>
                <a:ea typeface="Arial MT"/>
                <a:cs typeface="Arial MT"/>
              </a:rPr>
              <a:t> </a:t>
            </a:r>
            <a:endParaRPr lang="es-PE" sz="1200" dirty="0">
              <a:effectLst/>
              <a:latin typeface="Arial MT"/>
              <a:ea typeface="Arial MT"/>
              <a:cs typeface="Arial MT"/>
            </a:endParaRPr>
          </a:p>
          <a:p>
            <a:pPr marL="1085850" marR="620395" lvl="2" indent="-171450" algn="just">
              <a:spcAft>
                <a:spcPts val="0"/>
              </a:spcAft>
              <a:buFont typeface="Wingdings" panose="05000000000000000000" pitchFamily="2" charset="2"/>
              <a:buChar char="§"/>
              <a:tabLst>
                <a:tab pos="1240790" algn="l"/>
              </a:tabLst>
            </a:pP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Mejorar la distribución de planta y aplicar un plan de valorización, junto con estrategias de marketing que incluyen la creación de misión, visión, valores y una página web, ofrece beneficios sustanciales. La optimización de la distribución mejora la eficiencia y productividad, reduciendo tiempos de producción y utilizando recursos de manera más eficiente. El plan de valorización busca maximizar el valor de productos o servicios, generando mayor demanda, márgenes de ganancia superiores y una ventaja competitiva duradera. La claridad en la misión, visión y valores guía las acciones y decisiones, construyendo una sólida identidad empresarial. La presencia en línea mediante una página web bien diseñada amplía la visibilidad y facilita la interacción con clientes, fortaleciendo relaciones. En resumen, estas mejoras y estrategias integrales contribuyen a la eficiencia, consolidan la posición en el mercado y mejoran la rentabilidad a largo plazo.</a:t>
            </a:r>
          </a:p>
          <a:p>
            <a:pPr marL="1085850" marR="620395" lvl="2" indent="-171450" algn="just">
              <a:spcAft>
                <a:spcPts val="0"/>
              </a:spcAft>
              <a:buFont typeface="Wingdings" panose="05000000000000000000" pitchFamily="2" charset="2"/>
              <a:buChar char="§"/>
              <a:tabLst>
                <a:tab pos="1240790" algn="l"/>
              </a:tabLst>
            </a:pPr>
            <a:endParaRPr lang="es-PE" sz="1200" dirty="0">
              <a:effectLst/>
              <a:latin typeface="Times New Roman" panose="02020603050405020304" pitchFamily="18" charset="0"/>
              <a:ea typeface="Arial MT"/>
              <a:cs typeface="Times New Roman" panose="02020603050405020304" pitchFamily="18" charset="0"/>
            </a:endParaRPr>
          </a:p>
          <a:p>
            <a:pPr marL="1085850" marR="619125" lvl="2" indent="-171450" algn="just">
              <a:spcAft>
                <a:spcPts val="0"/>
              </a:spcAft>
              <a:buFont typeface="Wingdings" panose="05000000000000000000" pitchFamily="2" charset="2"/>
              <a:buChar char="§"/>
              <a:tabLst>
                <a:tab pos="1240790" algn="l"/>
              </a:tabLst>
            </a:pPr>
            <a:r>
              <a:rPr lang="es-ES" sz="1200" dirty="0">
                <a:effectLst/>
                <a:latin typeface="Times New Roman" panose="02020603050405020304" pitchFamily="18" charset="0"/>
                <a:ea typeface="Arial MT"/>
                <a:cs typeface="Times New Roman" panose="02020603050405020304" pitchFamily="18" charset="0"/>
              </a:rPr>
              <a:t>Para</a:t>
            </a:r>
            <a:r>
              <a:rPr lang="es-ES" sz="1200" spc="-5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implementar</a:t>
            </a:r>
            <a:r>
              <a:rPr lang="es-ES" sz="1200" spc="-7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sistemas</a:t>
            </a:r>
            <a:r>
              <a:rPr lang="es-ES" sz="1200" spc="-7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eficientes</a:t>
            </a:r>
            <a:r>
              <a:rPr lang="es-ES" sz="1200" spc="-7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en</a:t>
            </a:r>
            <a:r>
              <a:rPr lang="es-ES" sz="1200" spc="-6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la</a:t>
            </a:r>
            <a:r>
              <a:rPr lang="es-ES" sz="1200" spc="-6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cadena</a:t>
            </a:r>
            <a:r>
              <a:rPr lang="es-ES" sz="1200" spc="-5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a:t>
            </a:r>
            <a:r>
              <a:rPr lang="es-ES" sz="1200" spc="-5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suministro</a:t>
            </a:r>
            <a:r>
              <a:rPr lang="es-ES" sz="1200" spc="-7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a:t>
            </a:r>
            <a:r>
              <a:rPr lang="es-ES" sz="1200" spc="-7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Sumideros</a:t>
            </a:r>
            <a:r>
              <a:rPr lang="es-ES" sz="1200" spc="-3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Z&amp;G S.A.C., alineados con el Objetivo de Desarrollo Sostenible (ODS) 9, se</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establecieron tres objetivos fundamentales. Estos objetivos se tradujeron en</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actividades</a:t>
            </a:r>
            <a:r>
              <a:rPr lang="es-ES" sz="1200" spc="-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concretas</a:t>
            </a:r>
            <a:r>
              <a:rPr lang="es-ES" sz="1200" spc="-3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que</a:t>
            </a:r>
            <a:r>
              <a:rPr lang="es-ES" sz="1200" spc="-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llevaron</a:t>
            </a:r>
            <a:r>
              <a:rPr lang="es-ES" sz="1200" spc="-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a</a:t>
            </a:r>
            <a:r>
              <a:rPr lang="es-ES" sz="1200" spc="-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la</a:t>
            </a:r>
            <a:r>
              <a:rPr lang="es-ES" sz="1200" spc="-1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consecución</a:t>
            </a:r>
            <a:r>
              <a:rPr lang="es-ES" sz="1200" spc="-1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a:t>
            </a:r>
            <a:r>
              <a:rPr lang="es-ES" sz="1200" spc="-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resultados</a:t>
            </a:r>
            <a:r>
              <a:rPr lang="es-ES" sz="1200" spc="-3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específicos,</a:t>
            </a:r>
            <a:r>
              <a:rPr lang="es-ES" sz="1200" spc="-3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alcanzando un nivel de aceptación del 100% y generando un impacto máximo</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en los beneficiarios directos. Con respecto al primer objetivo, que implicaba la</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evaluación</a:t>
            </a:r>
            <a:r>
              <a:rPr lang="es-ES" sz="1200" spc="-4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detallada</a:t>
            </a:r>
            <a:r>
              <a:rPr lang="es-ES" sz="1200" spc="-4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a:t>
            </a:r>
            <a:r>
              <a:rPr lang="es-ES" sz="1200" spc="-3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la</a:t>
            </a:r>
            <a:r>
              <a:rPr lang="es-ES" sz="1200" spc="-3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cadena</a:t>
            </a:r>
            <a:r>
              <a:rPr lang="es-ES" sz="1200" spc="-4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a:t>
            </a:r>
            <a:r>
              <a:rPr lang="es-ES" sz="1200" spc="-3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suministro</a:t>
            </a:r>
            <a:r>
              <a:rPr lang="es-ES" sz="1200" spc="-3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a:t>
            </a:r>
            <a:r>
              <a:rPr lang="es-ES" sz="1200" spc="-4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Sumideros</a:t>
            </a:r>
            <a:r>
              <a:rPr lang="es-ES" sz="1200" spc="-3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Z&amp;G</a:t>
            </a:r>
            <a:r>
              <a:rPr lang="es-ES" sz="1200" spc="-4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S.A.C.</a:t>
            </a:r>
            <a:r>
              <a:rPr lang="es-ES" sz="1200" spc="-3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y</a:t>
            </a:r>
            <a:r>
              <a:rPr lang="es-ES" sz="1200" spc="-4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la</a:t>
            </a:r>
            <a:r>
              <a:rPr lang="es-ES" sz="1200" spc="-3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identificación</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áreas</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mejora</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para</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establecer</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las</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bases</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un</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plan</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estratégico de acción, se logró una aceptación total del </a:t>
            </a:r>
            <a:r>
              <a:rPr lang="es-ES" sz="1200" dirty="0">
                <a:latin typeface="Times New Roman" panose="02020603050405020304" pitchFamily="18" charset="0"/>
                <a:ea typeface="Arial MT"/>
                <a:cs typeface="Times New Roman" panose="02020603050405020304" pitchFamily="18" charset="0"/>
              </a:rPr>
              <a:t>9</a:t>
            </a:r>
            <a:r>
              <a:rPr lang="es-ES" sz="1200" dirty="0">
                <a:effectLst/>
                <a:latin typeface="Times New Roman" panose="02020603050405020304" pitchFamily="18" charset="0"/>
                <a:ea typeface="Arial MT"/>
                <a:cs typeface="Times New Roman" panose="02020603050405020304" pitchFamily="18" charset="0"/>
              </a:rPr>
              <a:t>0%. Este logro se</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evidenció mediante la realización de un análisis FODA y la identificación de</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desafíos, ofreciendo así una dirección clara hacia la eficiencia operativa y el</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éxito</a:t>
            </a:r>
            <a:r>
              <a:rPr lang="es-ES" sz="1200" spc="-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continuo</a:t>
            </a:r>
            <a:r>
              <a:rPr lang="es-ES" sz="1200" spc="-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en</a:t>
            </a:r>
            <a:r>
              <a:rPr lang="es-ES" sz="1200" spc="-1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el</a:t>
            </a:r>
            <a:r>
              <a:rPr lang="es-ES" sz="1200" spc="-2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sector,</a:t>
            </a:r>
            <a:r>
              <a:rPr lang="es-ES" sz="1200" spc="-2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generando</a:t>
            </a:r>
            <a:r>
              <a:rPr lang="es-ES" sz="1200" spc="-2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un</a:t>
            </a:r>
            <a:r>
              <a:rPr lang="es-ES" sz="1200" spc="-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impacto</a:t>
            </a:r>
            <a:r>
              <a:rPr lang="es-ES" sz="1200" spc="-1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significativo</a:t>
            </a:r>
            <a:r>
              <a:rPr lang="es-ES" sz="1200" spc="-2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del</a:t>
            </a:r>
            <a:r>
              <a:rPr lang="es-ES" sz="1200" spc="-35" dirty="0">
                <a:effectLst/>
                <a:latin typeface="Times New Roman" panose="02020603050405020304" pitchFamily="18" charset="0"/>
                <a:ea typeface="Arial MT"/>
                <a:cs typeface="Times New Roman" panose="02020603050405020304" pitchFamily="18" charset="0"/>
              </a:rPr>
              <a:t> </a:t>
            </a:r>
            <a:r>
              <a:rPr lang="es-ES" sz="1200" spc="-35" dirty="0">
                <a:latin typeface="Times New Roman" panose="02020603050405020304" pitchFamily="18" charset="0"/>
                <a:ea typeface="Arial MT"/>
                <a:cs typeface="Times New Roman" panose="02020603050405020304" pitchFamily="18" charset="0"/>
              </a:rPr>
              <a:t>9</a:t>
            </a:r>
            <a:r>
              <a:rPr lang="es-ES" sz="1200" dirty="0">
                <a:effectLst/>
                <a:latin typeface="Times New Roman" panose="02020603050405020304" pitchFamily="18" charset="0"/>
                <a:ea typeface="Arial MT"/>
                <a:cs typeface="Times New Roman" panose="02020603050405020304" pitchFamily="18" charset="0"/>
              </a:rPr>
              <a:t>0%</a:t>
            </a:r>
            <a:r>
              <a:rPr lang="es-ES" sz="1200" spc="-3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en</a:t>
            </a:r>
            <a:r>
              <a:rPr lang="es-ES" sz="1200" spc="-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los</a:t>
            </a:r>
            <a:r>
              <a:rPr lang="es-ES" sz="1200" spc="-320"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beneficiarios</a:t>
            </a:r>
            <a:r>
              <a:rPr lang="es-ES" sz="1200" spc="-5" dirty="0">
                <a:effectLst/>
                <a:latin typeface="Times New Roman" panose="02020603050405020304" pitchFamily="18" charset="0"/>
                <a:ea typeface="Arial MT"/>
                <a:cs typeface="Times New Roman" panose="02020603050405020304" pitchFamily="18" charset="0"/>
              </a:rPr>
              <a:t> </a:t>
            </a:r>
            <a:r>
              <a:rPr lang="es-ES" sz="1200" dirty="0">
                <a:effectLst/>
                <a:latin typeface="Times New Roman" panose="02020603050405020304" pitchFamily="18" charset="0"/>
                <a:ea typeface="Arial MT"/>
                <a:cs typeface="Times New Roman" panose="02020603050405020304" pitchFamily="18" charset="0"/>
              </a:rPr>
              <a:t>directos.</a:t>
            </a:r>
          </a:p>
        </p:txBody>
      </p:sp>
      <p:sp>
        <p:nvSpPr>
          <p:cNvPr id="6" name="CuadroTexto 5">
            <a:extLst>
              <a:ext uri="{FF2B5EF4-FFF2-40B4-BE49-F238E27FC236}">
                <a16:creationId xmlns:a16="http://schemas.microsoft.com/office/drawing/2014/main" id="{59076D93-FEA8-4E3E-9C93-90DA870C9BC4}"/>
              </a:ext>
            </a:extLst>
          </p:cNvPr>
          <p:cNvSpPr txBox="1"/>
          <p:nvPr/>
        </p:nvSpPr>
        <p:spPr>
          <a:xfrm>
            <a:off x="1391020" y="3802575"/>
            <a:ext cx="8952053" cy="1084912"/>
          </a:xfrm>
          <a:prstGeom prst="rect">
            <a:avLst/>
          </a:prstGeom>
          <a:noFill/>
        </p:spPr>
        <p:txBody>
          <a:bodyPr wrap="square">
            <a:spAutoFit/>
          </a:bodyPr>
          <a:lstStyle/>
          <a:p>
            <a:pPr>
              <a:spcBef>
                <a:spcPts val="45"/>
              </a:spcBef>
            </a:pPr>
            <a:r>
              <a:rPr lang="es-ES" sz="1650" b="1" dirty="0">
                <a:effectLst/>
                <a:latin typeface="Arial" panose="020B0604020202020204" pitchFamily="34" charset="0"/>
                <a:ea typeface="Arial MT"/>
                <a:cs typeface="Arial MT"/>
              </a:rPr>
              <a:t> </a:t>
            </a:r>
            <a:endParaRPr lang="es-PE" sz="1200" dirty="0">
              <a:effectLst/>
              <a:latin typeface="Arial MT"/>
              <a:ea typeface="Arial MT"/>
              <a:cs typeface="Arial MT"/>
            </a:endParaRPr>
          </a:p>
          <a:p>
            <a:pPr marL="342900" lvl="0" indent="-342900" algn="just">
              <a:buFont typeface="Symbol" panose="05050102010706020507" pitchFamily="18" charset="2"/>
              <a:buChar char=""/>
            </a:pPr>
            <a:r>
              <a:rPr lang="es-PE" sz="1200" dirty="0">
                <a:effectLst/>
                <a:latin typeface="Times New Roman" panose="02020603050405020304" pitchFamily="18" charset="0"/>
                <a:ea typeface="Times New Roman" panose="02020603050405020304" pitchFamily="18" charset="0"/>
                <a:cs typeface="Times New Roman" panose="02020603050405020304" pitchFamily="18" charset="0"/>
              </a:rPr>
              <a:t>En general, este enfoque sistemático no solo ha permitido optimizar la eficiencia y sostenibilidad en la fabricación de sumideros, sino que también ha generado un nivel de conciencia y aprendizaje significativo entre los beneficiarios. Este proceso continuo de evaluación y mejora se posiciona como un activo valioso para la empresa, asegurando no solo eficiencia operativa, sino también una cultura organizacional centrada en la mejora continua y la responsabilidad ambiental.</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67156D20-FC54-4A61-826A-8F0DE5BFA446}"/>
              </a:ext>
            </a:extLst>
          </p:cNvPr>
          <p:cNvPicPr>
            <a:picLocks noChangeAspect="1"/>
          </p:cNvPicPr>
          <p:nvPr/>
        </p:nvPicPr>
        <p:blipFill>
          <a:blip r:embed="rId4"/>
          <a:stretch>
            <a:fillRect/>
          </a:stretch>
        </p:blipFill>
        <p:spPr>
          <a:xfrm>
            <a:off x="10505704" y="3525504"/>
            <a:ext cx="1534288" cy="1905947"/>
          </a:xfrm>
          <a:prstGeom prst="rect">
            <a:avLst/>
          </a:prstGeom>
        </p:spPr>
      </p:pic>
      <p:pic>
        <p:nvPicPr>
          <p:cNvPr id="8" name="Imagen 7">
            <a:extLst>
              <a:ext uri="{FF2B5EF4-FFF2-40B4-BE49-F238E27FC236}">
                <a16:creationId xmlns:a16="http://schemas.microsoft.com/office/drawing/2014/main" id="{59C31676-4325-4209-8634-41B479546DEC}"/>
              </a:ext>
            </a:extLst>
          </p:cNvPr>
          <p:cNvPicPr>
            <a:picLocks noChangeAspect="1"/>
          </p:cNvPicPr>
          <p:nvPr/>
        </p:nvPicPr>
        <p:blipFill>
          <a:blip r:embed="rId5"/>
          <a:stretch>
            <a:fillRect/>
          </a:stretch>
        </p:blipFill>
        <p:spPr>
          <a:xfrm>
            <a:off x="219776" y="4478477"/>
            <a:ext cx="1557957" cy="1548220"/>
          </a:xfrm>
          <a:prstGeom prst="rect">
            <a:avLst/>
          </a:prstGeom>
        </p:spPr>
      </p:pic>
    </p:spTree>
    <p:extLst>
      <p:ext uri="{BB962C8B-B14F-4D97-AF65-F5344CB8AC3E}">
        <p14:creationId xmlns:p14="http://schemas.microsoft.com/office/powerpoint/2010/main" val="396825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4" name="Google Shape;271;p13">
            <a:extLst>
              <a:ext uri="{FF2B5EF4-FFF2-40B4-BE49-F238E27FC236}">
                <a16:creationId xmlns:a16="http://schemas.microsoft.com/office/drawing/2014/main" id="{02B5E07C-C64A-4BA1-9E66-7425CAE8CF9A}"/>
              </a:ext>
            </a:extLst>
          </p:cNvPr>
          <p:cNvPicPr preferRelativeResize="0"/>
          <p:nvPr/>
        </p:nvPicPr>
        <p:blipFill rotWithShape="1">
          <a:blip r:embed="rId3">
            <a:alphaModFix/>
          </a:blip>
          <a:srcRect l="831" t="4246" r="1978" b="25266"/>
          <a:stretch/>
        </p:blipFill>
        <p:spPr>
          <a:xfrm>
            <a:off x="0" y="87086"/>
            <a:ext cx="12192000" cy="2108200"/>
          </a:xfrm>
          <a:prstGeom prst="rect">
            <a:avLst/>
          </a:prstGeom>
          <a:noFill/>
          <a:ln>
            <a:noFill/>
          </a:ln>
        </p:spPr>
      </p:pic>
      <p:sp>
        <p:nvSpPr>
          <p:cNvPr id="353" name="Google Shape;353;p19"/>
          <p:cNvSpPr/>
          <p:nvPr/>
        </p:nvSpPr>
        <p:spPr>
          <a:xfrm>
            <a:off x="1688089" y="87086"/>
            <a:ext cx="8494153"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400" b="0" i="0" u="none" strike="noStrike" cap="none" dirty="0">
                <a:solidFill>
                  <a:schemeClr val="lt1"/>
                </a:solidFill>
                <a:latin typeface="Times New Roman"/>
                <a:ea typeface="Times New Roman"/>
                <a:cs typeface="Times New Roman"/>
                <a:sym typeface="Times New Roman"/>
              </a:rPr>
              <a:t>RECOMENDACIONES</a:t>
            </a:r>
            <a:endParaRPr lang="es-PE" sz="1600" b="0" i="0" u="none" strike="noStrike" cap="none" dirty="0">
              <a:solidFill>
                <a:schemeClr val="lt1"/>
              </a:solidFill>
              <a:latin typeface="Calibri"/>
              <a:ea typeface="Calibri"/>
              <a:cs typeface="Calibri"/>
              <a:sym typeface="Calibri"/>
            </a:endParaRPr>
          </a:p>
        </p:txBody>
      </p:sp>
      <p:sp>
        <p:nvSpPr>
          <p:cNvPr id="7" name="CuadroTexto 6">
            <a:extLst>
              <a:ext uri="{FF2B5EF4-FFF2-40B4-BE49-F238E27FC236}">
                <a16:creationId xmlns:a16="http://schemas.microsoft.com/office/drawing/2014/main" id="{D3CCAF9E-71D6-4965-BEBE-696C3C917E8B}"/>
              </a:ext>
            </a:extLst>
          </p:cNvPr>
          <p:cNvSpPr txBox="1"/>
          <p:nvPr/>
        </p:nvSpPr>
        <p:spPr>
          <a:xfrm>
            <a:off x="522513" y="1162995"/>
            <a:ext cx="10022775" cy="4532010"/>
          </a:xfrm>
          <a:prstGeom prst="rect">
            <a:avLst/>
          </a:prstGeom>
          <a:noFill/>
        </p:spPr>
        <p:txBody>
          <a:bodyPr wrap="square">
            <a:spAutoFit/>
          </a:bodyPr>
          <a:lstStyle/>
          <a:p>
            <a:pPr marL="1085850" marR="622300" lvl="2" indent="-171450" algn="just">
              <a:spcBef>
                <a:spcPts val="5"/>
              </a:spcBef>
              <a:spcAft>
                <a:spcPts val="0"/>
              </a:spcAft>
              <a:buFont typeface="Arial" panose="020B0604020202020204" pitchFamily="34" charset="0"/>
              <a:buChar char="•"/>
              <a:tabLst>
                <a:tab pos="1067435" algn="l"/>
              </a:tabLst>
            </a:pPr>
            <a:r>
              <a:rPr lang="es-ES" sz="1200" dirty="0">
                <a:effectLst/>
                <a:latin typeface="Arial MT"/>
                <a:ea typeface="Arial MT"/>
                <a:cs typeface="Arial MT"/>
              </a:rPr>
              <a:t>Asegurarse</a:t>
            </a:r>
            <a:r>
              <a:rPr lang="es-ES" sz="1200" spc="5" dirty="0">
                <a:effectLst/>
                <a:latin typeface="Arial MT"/>
                <a:ea typeface="Arial MT"/>
                <a:cs typeface="Arial MT"/>
              </a:rPr>
              <a:t> </a:t>
            </a:r>
            <a:r>
              <a:rPr lang="es-ES" sz="1200" dirty="0">
                <a:effectLst/>
                <a:latin typeface="Arial MT"/>
                <a:ea typeface="Arial MT"/>
                <a:cs typeface="Arial MT"/>
              </a:rPr>
              <a:t>de</a:t>
            </a:r>
            <a:r>
              <a:rPr lang="es-ES" sz="1200" spc="5" dirty="0">
                <a:effectLst/>
                <a:latin typeface="Arial MT"/>
                <a:ea typeface="Arial MT"/>
                <a:cs typeface="Arial MT"/>
              </a:rPr>
              <a:t> </a:t>
            </a:r>
            <a:r>
              <a:rPr lang="es-ES" sz="1200" dirty="0">
                <a:effectLst/>
                <a:latin typeface="Arial MT"/>
                <a:ea typeface="Arial MT"/>
                <a:cs typeface="Arial MT"/>
              </a:rPr>
              <a:t>involucrar</a:t>
            </a:r>
            <a:r>
              <a:rPr lang="es-ES" sz="1200" spc="5" dirty="0">
                <a:effectLst/>
                <a:latin typeface="Arial MT"/>
                <a:ea typeface="Arial MT"/>
                <a:cs typeface="Arial MT"/>
              </a:rPr>
              <a:t> </a:t>
            </a:r>
            <a:r>
              <a:rPr lang="es-ES" sz="1200" dirty="0">
                <a:effectLst/>
                <a:latin typeface="Arial MT"/>
                <a:ea typeface="Arial MT"/>
                <a:cs typeface="Arial MT"/>
              </a:rPr>
              <a:t>a</a:t>
            </a:r>
            <a:r>
              <a:rPr lang="es-ES" sz="1200" spc="5" dirty="0">
                <a:effectLst/>
                <a:latin typeface="Arial MT"/>
                <a:ea typeface="Arial MT"/>
                <a:cs typeface="Arial MT"/>
              </a:rPr>
              <a:t> </a:t>
            </a:r>
            <a:r>
              <a:rPr lang="es-ES" sz="1200" dirty="0">
                <a:effectLst/>
                <a:latin typeface="Arial MT"/>
                <a:ea typeface="Arial MT"/>
                <a:cs typeface="Arial MT"/>
              </a:rPr>
              <a:t>todo</a:t>
            </a:r>
            <a:r>
              <a:rPr lang="es-ES" sz="1200" spc="5" dirty="0">
                <a:effectLst/>
                <a:latin typeface="Arial MT"/>
                <a:ea typeface="Arial MT"/>
                <a:cs typeface="Arial MT"/>
              </a:rPr>
              <a:t> </a:t>
            </a:r>
            <a:r>
              <a:rPr lang="es-ES" sz="1200" dirty="0">
                <a:effectLst/>
                <a:latin typeface="Arial MT"/>
                <a:ea typeface="Arial MT"/>
                <a:cs typeface="Arial MT"/>
              </a:rPr>
              <a:t>el</a:t>
            </a:r>
            <a:r>
              <a:rPr lang="es-ES" sz="1200" spc="5" dirty="0">
                <a:effectLst/>
                <a:latin typeface="Arial MT"/>
                <a:ea typeface="Arial MT"/>
                <a:cs typeface="Arial MT"/>
              </a:rPr>
              <a:t> </a:t>
            </a:r>
            <a:r>
              <a:rPr lang="es-ES" sz="1200" dirty="0">
                <a:effectLst/>
                <a:latin typeface="Arial MT"/>
                <a:ea typeface="Arial MT"/>
                <a:cs typeface="Arial MT"/>
              </a:rPr>
              <a:t>equipo</a:t>
            </a:r>
            <a:r>
              <a:rPr lang="es-ES" sz="1200" spc="5" dirty="0">
                <a:effectLst/>
                <a:latin typeface="Arial MT"/>
                <a:ea typeface="Arial MT"/>
                <a:cs typeface="Arial MT"/>
              </a:rPr>
              <a:t> </a:t>
            </a:r>
            <a:r>
              <a:rPr lang="es-ES" sz="1200" dirty="0">
                <a:effectLst/>
                <a:latin typeface="Arial MT"/>
                <a:ea typeface="Arial MT"/>
                <a:cs typeface="Arial MT"/>
              </a:rPr>
              <a:t>en</a:t>
            </a:r>
            <a:r>
              <a:rPr lang="es-ES" sz="1200" spc="5" dirty="0">
                <a:effectLst/>
                <a:latin typeface="Arial MT"/>
                <a:ea typeface="Arial MT"/>
                <a:cs typeface="Arial MT"/>
              </a:rPr>
              <a:t> </a:t>
            </a:r>
            <a:r>
              <a:rPr lang="es-ES" sz="1200" dirty="0">
                <a:effectLst/>
                <a:latin typeface="Arial MT"/>
                <a:ea typeface="Arial MT"/>
                <a:cs typeface="Arial MT"/>
              </a:rPr>
              <a:t>el</a:t>
            </a:r>
            <a:r>
              <a:rPr lang="es-ES" sz="1200" spc="5" dirty="0">
                <a:effectLst/>
                <a:latin typeface="Arial MT"/>
                <a:ea typeface="Arial MT"/>
                <a:cs typeface="Arial MT"/>
              </a:rPr>
              <a:t> </a:t>
            </a:r>
            <a:r>
              <a:rPr lang="es-ES" sz="1200" dirty="0">
                <a:effectLst/>
                <a:latin typeface="Arial MT"/>
                <a:ea typeface="Arial MT"/>
                <a:cs typeface="Arial MT"/>
              </a:rPr>
              <a:t>proceso</a:t>
            </a:r>
            <a:r>
              <a:rPr lang="es-ES" sz="1200" spc="5" dirty="0">
                <a:effectLst/>
                <a:latin typeface="Arial MT"/>
                <a:ea typeface="Arial MT"/>
                <a:cs typeface="Arial MT"/>
              </a:rPr>
              <a:t> </a:t>
            </a:r>
            <a:r>
              <a:rPr lang="es-ES" sz="1200" dirty="0">
                <a:effectLst/>
                <a:latin typeface="Arial MT"/>
                <a:ea typeface="Arial MT"/>
                <a:cs typeface="Arial MT"/>
              </a:rPr>
              <a:t>de</a:t>
            </a:r>
            <a:r>
              <a:rPr lang="es-ES" sz="1200" spc="5" dirty="0">
                <a:effectLst/>
                <a:latin typeface="Arial MT"/>
                <a:ea typeface="Arial MT"/>
                <a:cs typeface="Arial MT"/>
              </a:rPr>
              <a:t> </a:t>
            </a:r>
            <a:r>
              <a:rPr lang="es-ES" sz="1200" dirty="0">
                <a:effectLst/>
                <a:latin typeface="Arial MT"/>
                <a:ea typeface="Arial MT"/>
                <a:cs typeface="Arial MT"/>
              </a:rPr>
              <a:t>mejora</a:t>
            </a:r>
            <a:r>
              <a:rPr lang="es-ES" sz="1200" spc="5" dirty="0">
                <a:effectLst/>
                <a:latin typeface="Arial MT"/>
                <a:ea typeface="Arial MT"/>
                <a:cs typeface="Arial MT"/>
              </a:rPr>
              <a:t> </a:t>
            </a:r>
            <a:r>
              <a:rPr lang="es-ES" sz="1200" dirty="0">
                <a:effectLst/>
                <a:latin typeface="Arial MT"/>
                <a:ea typeface="Arial MT"/>
                <a:cs typeface="Arial MT"/>
              </a:rPr>
              <a:t>de</a:t>
            </a:r>
            <a:r>
              <a:rPr lang="es-ES" sz="1200" spc="5" dirty="0">
                <a:effectLst/>
                <a:latin typeface="Arial MT"/>
                <a:ea typeface="Arial MT"/>
                <a:cs typeface="Arial MT"/>
              </a:rPr>
              <a:t> </a:t>
            </a:r>
            <a:r>
              <a:rPr lang="es-ES" sz="1200" dirty="0">
                <a:effectLst/>
                <a:latin typeface="Arial MT"/>
                <a:ea typeface="Arial MT"/>
                <a:cs typeface="Arial MT"/>
              </a:rPr>
              <a:t>la</a:t>
            </a:r>
            <a:r>
              <a:rPr lang="es-ES" sz="1200" spc="5" dirty="0">
                <a:effectLst/>
                <a:latin typeface="Arial MT"/>
                <a:ea typeface="Arial MT"/>
                <a:cs typeface="Arial MT"/>
              </a:rPr>
              <a:t> </a:t>
            </a:r>
            <a:r>
              <a:rPr lang="es-ES" sz="1200" dirty="0">
                <a:effectLst/>
                <a:latin typeface="Arial MT"/>
                <a:ea typeface="Arial MT"/>
                <a:cs typeface="Arial MT"/>
              </a:rPr>
              <a:t>distribución de planta y la implementación del plan de valorización. Fomenta la</a:t>
            </a:r>
            <a:r>
              <a:rPr lang="es-ES" sz="1200" spc="5" dirty="0">
                <a:effectLst/>
                <a:latin typeface="Arial MT"/>
                <a:ea typeface="Arial MT"/>
                <a:cs typeface="Arial MT"/>
              </a:rPr>
              <a:t> </a:t>
            </a:r>
            <a:r>
              <a:rPr lang="es-ES" sz="1200" dirty="0">
                <a:effectLst/>
                <a:latin typeface="Arial MT"/>
                <a:ea typeface="Arial MT"/>
                <a:cs typeface="Arial MT"/>
              </a:rPr>
              <a:t>participación</a:t>
            </a:r>
            <a:r>
              <a:rPr lang="es-ES" sz="1200" spc="-40" dirty="0">
                <a:effectLst/>
                <a:latin typeface="Arial MT"/>
                <a:ea typeface="Arial MT"/>
                <a:cs typeface="Arial MT"/>
              </a:rPr>
              <a:t> </a:t>
            </a:r>
            <a:r>
              <a:rPr lang="es-ES" sz="1200" dirty="0">
                <a:effectLst/>
                <a:latin typeface="Arial MT"/>
                <a:ea typeface="Arial MT"/>
                <a:cs typeface="Arial MT"/>
              </a:rPr>
              <a:t>activa,</a:t>
            </a:r>
            <a:r>
              <a:rPr lang="es-ES" sz="1200" spc="-45" dirty="0">
                <a:effectLst/>
                <a:latin typeface="Arial MT"/>
                <a:ea typeface="Arial MT"/>
                <a:cs typeface="Arial MT"/>
              </a:rPr>
              <a:t> </a:t>
            </a:r>
            <a:r>
              <a:rPr lang="es-ES" sz="1200" dirty="0">
                <a:effectLst/>
                <a:latin typeface="Arial MT"/>
                <a:ea typeface="Arial MT"/>
                <a:cs typeface="Arial MT"/>
              </a:rPr>
              <a:t>la</a:t>
            </a:r>
            <a:r>
              <a:rPr lang="es-ES" sz="1200" spc="-65" dirty="0">
                <a:effectLst/>
                <a:latin typeface="Arial MT"/>
                <a:ea typeface="Arial MT"/>
                <a:cs typeface="Arial MT"/>
              </a:rPr>
              <a:t> </a:t>
            </a:r>
            <a:r>
              <a:rPr lang="es-ES" sz="1200" dirty="0">
                <a:effectLst/>
                <a:latin typeface="Arial MT"/>
                <a:ea typeface="Arial MT"/>
                <a:cs typeface="Arial MT"/>
              </a:rPr>
              <a:t>colaboración</a:t>
            </a:r>
            <a:r>
              <a:rPr lang="es-ES" sz="1200" spc="-40" dirty="0">
                <a:effectLst/>
                <a:latin typeface="Arial MT"/>
                <a:ea typeface="Arial MT"/>
                <a:cs typeface="Arial MT"/>
              </a:rPr>
              <a:t> </a:t>
            </a:r>
            <a:r>
              <a:rPr lang="es-ES" sz="1200" dirty="0">
                <a:effectLst/>
                <a:latin typeface="Arial MT"/>
                <a:ea typeface="Arial MT"/>
                <a:cs typeface="Arial MT"/>
              </a:rPr>
              <a:t>y</a:t>
            </a:r>
            <a:r>
              <a:rPr lang="es-ES" sz="1200" spc="-55" dirty="0">
                <a:effectLst/>
                <a:latin typeface="Arial MT"/>
                <a:ea typeface="Arial MT"/>
                <a:cs typeface="Arial MT"/>
              </a:rPr>
              <a:t> </a:t>
            </a:r>
            <a:r>
              <a:rPr lang="es-ES" sz="1200" dirty="0">
                <a:effectLst/>
                <a:latin typeface="Arial MT"/>
                <a:ea typeface="Arial MT"/>
                <a:cs typeface="Arial MT"/>
              </a:rPr>
              <a:t>la</a:t>
            </a:r>
            <a:r>
              <a:rPr lang="es-ES" sz="1200" spc="-45" dirty="0">
                <a:effectLst/>
                <a:latin typeface="Arial MT"/>
                <a:ea typeface="Arial MT"/>
                <a:cs typeface="Arial MT"/>
              </a:rPr>
              <a:t> </a:t>
            </a:r>
            <a:r>
              <a:rPr lang="es-ES" sz="1200" dirty="0">
                <a:effectLst/>
                <a:latin typeface="Arial MT"/>
                <a:ea typeface="Arial MT"/>
                <a:cs typeface="Arial MT"/>
              </a:rPr>
              <a:t>comunicación</a:t>
            </a:r>
            <a:r>
              <a:rPr lang="es-ES" sz="1200" spc="-55" dirty="0">
                <a:effectLst/>
                <a:latin typeface="Arial MT"/>
                <a:ea typeface="Arial MT"/>
                <a:cs typeface="Arial MT"/>
              </a:rPr>
              <a:t> </a:t>
            </a:r>
            <a:r>
              <a:rPr lang="es-ES" sz="1200" dirty="0">
                <a:effectLst/>
                <a:latin typeface="Arial MT"/>
                <a:ea typeface="Arial MT"/>
                <a:cs typeface="Arial MT"/>
              </a:rPr>
              <a:t>abierta.</a:t>
            </a:r>
            <a:r>
              <a:rPr lang="es-ES" sz="1200" spc="-55" dirty="0">
                <a:effectLst/>
                <a:latin typeface="Arial MT"/>
                <a:ea typeface="Arial MT"/>
                <a:cs typeface="Arial MT"/>
              </a:rPr>
              <a:t> </a:t>
            </a:r>
            <a:r>
              <a:rPr lang="es-ES" sz="1200" dirty="0">
                <a:effectLst/>
                <a:latin typeface="Arial MT"/>
                <a:ea typeface="Arial MT"/>
                <a:cs typeface="Arial MT"/>
              </a:rPr>
              <a:t>El</a:t>
            </a:r>
            <a:r>
              <a:rPr lang="es-ES" sz="1200" spc="-50" dirty="0">
                <a:effectLst/>
                <a:latin typeface="Arial MT"/>
                <a:ea typeface="Arial MT"/>
                <a:cs typeface="Arial MT"/>
              </a:rPr>
              <a:t> </a:t>
            </a:r>
            <a:r>
              <a:rPr lang="es-ES" sz="1200" dirty="0">
                <a:effectLst/>
                <a:latin typeface="Arial MT"/>
                <a:ea typeface="Arial MT"/>
                <a:cs typeface="Arial MT"/>
              </a:rPr>
              <a:t>compromiso</a:t>
            </a:r>
            <a:r>
              <a:rPr lang="es-ES" sz="1200" spc="-40" dirty="0">
                <a:effectLst/>
                <a:latin typeface="Arial MT"/>
                <a:ea typeface="Arial MT"/>
                <a:cs typeface="Arial MT"/>
              </a:rPr>
              <a:t> </a:t>
            </a:r>
            <a:r>
              <a:rPr lang="es-ES" sz="1200" dirty="0">
                <a:effectLst/>
                <a:latin typeface="Arial MT"/>
                <a:ea typeface="Arial MT"/>
                <a:cs typeface="Arial MT"/>
              </a:rPr>
              <a:t>y</a:t>
            </a:r>
            <a:r>
              <a:rPr lang="es-ES" sz="1200" spc="-60" dirty="0">
                <a:effectLst/>
                <a:latin typeface="Arial MT"/>
                <a:ea typeface="Arial MT"/>
                <a:cs typeface="Arial MT"/>
              </a:rPr>
              <a:t> </a:t>
            </a:r>
            <a:r>
              <a:rPr lang="es-ES" sz="1200" dirty="0">
                <a:effectLst/>
                <a:latin typeface="Arial MT"/>
                <a:ea typeface="Arial MT"/>
                <a:cs typeface="Arial MT"/>
              </a:rPr>
              <a:t>la</a:t>
            </a:r>
            <a:r>
              <a:rPr lang="es-ES" sz="1200" spc="-320" dirty="0">
                <a:effectLst/>
                <a:latin typeface="Arial MT"/>
                <a:ea typeface="Arial MT"/>
                <a:cs typeface="Arial MT"/>
              </a:rPr>
              <a:t> </a:t>
            </a:r>
            <a:r>
              <a:rPr lang="es-ES" sz="1200" dirty="0">
                <a:effectLst/>
                <a:latin typeface="Arial MT"/>
                <a:ea typeface="Arial MT"/>
                <a:cs typeface="Arial MT"/>
              </a:rPr>
              <a:t>contribución de todos los miembros del equipo son fundamentales para el éxito a</a:t>
            </a:r>
            <a:r>
              <a:rPr lang="es-ES" sz="1200" spc="-320" dirty="0">
                <a:effectLst/>
                <a:latin typeface="Arial MT"/>
                <a:ea typeface="Arial MT"/>
                <a:cs typeface="Arial MT"/>
              </a:rPr>
              <a:t> </a:t>
            </a:r>
            <a:r>
              <a:rPr lang="es-ES" sz="1200" dirty="0">
                <a:effectLst/>
                <a:latin typeface="Arial MT"/>
                <a:ea typeface="Arial MT"/>
                <a:cs typeface="Arial MT"/>
              </a:rPr>
              <a:t>largo</a:t>
            </a:r>
            <a:r>
              <a:rPr lang="es-ES" sz="1200" spc="-5" dirty="0">
                <a:effectLst/>
                <a:latin typeface="Arial MT"/>
                <a:ea typeface="Arial MT"/>
                <a:cs typeface="Arial MT"/>
              </a:rPr>
              <a:t> </a:t>
            </a:r>
            <a:r>
              <a:rPr lang="es-ES" sz="1200" dirty="0">
                <a:effectLst/>
                <a:latin typeface="Arial MT"/>
                <a:ea typeface="Arial MT"/>
                <a:cs typeface="Arial MT"/>
              </a:rPr>
              <a:t>plazo de estas iniciativas.</a:t>
            </a:r>
            <a:endParaRPr lang="es-PE" sz="1100" dirty="0">
              <a:effectLst/>
              <a:latin typeface="Arial MT"/>
              <a:ea typeface="Arial MT"/>
              <a:cs typeface="Arial MT"/>
            </a:endParaRPr>
          </a:p>
          <a:p>
            <a:pPr>
              <a:spcBef>
                <a:spcPts val="50"/>
              </a:spcBef>
            </a:pPr>
            <a:endParaRPr lang="es-PE" sz="1200" dirty="0">
              <a:effectLst/>
              <a:latin typeface="Arial MT"/>
              <a:ea typeface="Arial MT"/>
              <a:cs typeface="Arial MT"/>
            </a:endParaRPr>
          </a:p>
          <a:p>
            <a:pPr marL="1085850" marR="621665" lvl="2" indent="-171450" algn="just">
              <a:spcAft>
                <a:spcPts val="0"/>
              </a:spcAft>
              <a:buFont typeface="Arial" panose="020B0604020202020204" pitchFamily="34" charset="0"/>
              <a:buChar char="•"/>
              <a:tabLst>
                <a:tab pos="1067435" algn="l"/>
              </a:tabLst>
            </a:pPr>
            <a:r>
              <a:rPr lang="es-ES" sz="1200" dirty="0">
                <a:effectLst/>
                <a:latin typeface="Arial MT"/>
                <a:ea typeface="Arial MT"/>
                <a:cs typeface="Arial MT"/>
              </a:rPr>
              <a:t>Permanecer atento a las tendencias del mercado, las nuevas tecnologías y las</a:t>
            </a:r>
            <a:r>
              <a:rPr lang="es-ES" sz="1200" spc="5" dirty="0">
                <a:effectLst/>
                <a:latin typeface="Arial MT"/>
                <a:ea typeface="Arial MT"/>
                <a:cs typeface="Arial MT"/>
              </a:rPr>
              <a:t> </a:t>
            </a:r>
            <a:r>
              <a:rPr lang="es-ES" sz="1200" dirty="0">
                <a:effectLst/>
                <a:latin typeface="Arial MT"/>
                <a:ea typeface="Arial MT"/>
                <a:cs typeface="Arial MT"/>
              </a:rPr>
              <a:t>mejores</a:t>
            </a:r>
            <a:r>
              <a:rPr lang="es-ES" sz="1200" spc="-35" dirty="0">
                <a:effectLst/>
                <a:latin typeface="Arial MT"/>
                <a:ea typeface="Arial MT"/>
                <a:cs typeface="Arial MT"/>
              </a:rPr>
              <a:t> </a:t>
            </a:r>
            <a:r>
              <a:rPr lang="es-ES" sz="1200" dirty="0">
                <a:effectLst/>
                <a:latin typeface="Arial MT"/>
                <a:ea typeface="Arial MT"/>
                <a:cs typeface="Arial MT"/>
              </a:rPr>
              <a:t>prácticas</a:t>
            </a:r>
            <a:r>
              <a:rPr lang="es-ES" sz="1200" spc="-15" dirty="0">
                <a:effectLst/>
                <a:latin typeface="Arial MT"/>
                <a:ea typeface="Arial MT"/>
                <a:cs typeface="Arial MT"/>
              </a:rPr>
              <a:t> </a:t>
            </a:r>
            <a:r>
              <a:rPr lang="es-ES" sz="1200" dirty="0">
                <a:effectLst/>
                <a:latin typeface="Arial MT"/>
                <a:ea typeface="Arial MT"/>
                <a:cs typeface="Arial MT"/>
              </a:rPr>
              <a:t>en</a:t>
            </a:r>
            <a:r>
              <a:rPr lang="es-ES" sz="1200" spc="-20" dirty="0">
                <a:effectLst/>
                <a:latin typeface="Arial MT"/>
                <a:ea typeface="Arial MT"/>
                <a:cs typeface="Arial MT"/>
              </a:rPr>
              <a:t> </a:t>
            </a:r>
            <a:r>
              <a:rPr lang="es-ES" sz="1200" dirty="0">
                <a:effectLst/>
                <a:latin typeface="Arial MT"/>
                <a:ea typeface="Arial MT"/>
                <a:cs typeface="Arial MT"/>
              </a:rPr>
              <a:t>la</a:t>
            </a:r>
            <a:r>
              <a:rPr lang="es-ES" sz="1200" spc="-15" dirty="0">
                <a:effectLst/>
                <a:latin typeface="Arial MT"/>
                <a:ea typeface="Arial MT"/>
                <a:cs typeface="Arial MT"/>
              </a:rPr>
              <a:t> </a:t>
            </a:r>
            <a:r>
              <a:rPr lang="es-ES" sz="1200" dirty="0">
                <a:effectLst/>
                <a:latin typeface="Arial MT"/>
                <a:ea typeface="Arial MT"/>
                <a:cs typeface="Arial MT"/>
              </a:rPr>
              <a:t>industria.</a:t>
            </a:r>
            <a:r>
              <a:rPr lang="es-ES" sz="1200" spc="-20" dirty="0">
                <a:effectLst/>
                <a:latin typeface="Arial MT"/>
                <a:ea typeface="Arial MT"/>
                <a:cs typeface="Arial MT"/>
              </a:rPr>
              <a:t> </a:t>
            </a:r>
            <a:r>
              <a:rPr lang="es-ES" sz="1200" dirty="0">
                <a:effectLst/>
                <a:latin typeface="Arial MT"/>
                <a:ea typeface="Arial MT"/>
                <a:cs typeface="Arial MT"/>
              </a:rPr>
              <a:t>Fomenta</a:t>
            </a:r>
            <a:r>
              <a:rPr lang="es-ES" sz="1200" spc="-15" dirty="0">
                <a:effectLst/>
                <a:latin typeface="Arial MT"/>
                <a:ea typeface="Arial MT"/>
                <a:cs typeface="Arial MT"/>
              </a:rPr>
              <a:t> </a:t>
            </a:r>
            <a:r>
              <a:rPr lang="es-ES" sz="1200" dirty="0">
                <a:effectLst/>
                <a:latin typeface="Arial MT"/>
                <a:ea typeface="Arial MT"/>
                <a:cs typeface="Arial MT"/>
              </a:rPr>
              <a:t>una</a:t>
            </a:r>
            <a:r>
              <a:rPr lang="es-ES" sz="1200" spc="-20" dirty="0">
                <a:effectLst/>
                <a:latin typeface="Arial MT"/>
                <a:ea typeface="Arial MT"/>
                <a:cs typeface="Arial MT"/>
              </a:rPr>
              <a:t> </a:t>
            </a:r>
            <a:r>
              <a:rPr lang="es-ES" sz="1200" dirty="0">
                <a:effectLst/>
                <a:latin typeface="Arial MT"/>
                <a:ea typeface="Arial MT"/>
                <a:cs typeface="Arial MT"/>
              </a:rPr>
              <a:t>cultura</a:t>
            </a:r>
            <a:r>
              <a:rPr lang="es-ES" sz="1200" spc="-30" dirty="0">
                <a:effectLst/>
                <a:latin typeface="Arial MT"/>
                <a:ea typeface="Arial MT"/>
                <a:cs typeface="Arial MT"/>
              </a:rPr>
              <a:t> </a:t>
            </a:r>
            <a:r>
              <a:rPr lang="es-ES" sz="1200" dirty="0">
                <a:effectLst/>
                <a:latin typeface="Arial MT"/>
                <a:ea typeface="Arial MT"/>
                <a:cs typeface="Arial MT"/>
              </a:rPr>
              <a:t>de</a:t>
            </a:r>
            <a:r>
              <a:rPr lang="es-ES" sz="1200" spc="-20" dirty="0">
                <a:effectLst/>
                <a:latin typeface="Arial MT"/>
                <a:ea typeface="Arial MT"/>
                <a:cs typeface="Arial MT"/>
              </a:rPr>
              <a:t> </a:t>
            </a:r>
            <a:r>
              <a:rPr lang="es-ES" sz="1200" dirty="0">
                <a:effectLst/>
                <a:latin typeface="Arial MT"/>
                <a:ea typeface="Arial MT"/>
                <a:cs typeface="Arial MT"/>
              </a:rPr>
              <a:t>innovación</a:t>
            </a:r>
            <a:r>
              <a:rPr lang="es-ES" sz="1200" spc="-15" dirty="0">
                <a:effectLst/>
                <a:latin typeface="Arial MT"/>
                <a:ea typeface="Arial MT"/>
                <a:cs typeface="Arial MT"/>
              </a:rPr>
              <a:t> </a:t>
            </a:r>
            <a:r>
              <a:rPr lang="es-ES" sz="1200" dirty="0">
                <a:effectLst/>
                <a:latin typeface="Arial MT"/>
                <a:ea typeface="Arial MT"/>
                <a:cs typeface="Arial MT"/>
              </a:rPr>
              <a:t>dentro</a:t>
            </a:r>
            <a:r>
              <a:rPr lang="es-ES" sz="1200" spc="-20" dirty="0">
                <a:effectLst/>
                <a:latin typeface="Arial MT"/>
                <a:ea typeface="Arial MT"/>
                <a:cs typeface="Arial MT"/>
              </a:rPr>
              <a:t> </a:t>
            </a:r>
            <a:r>
              <a:rPr lang="es-ES" sz="1200" dirty="0">
                <a:effectLst/>
                <a:latin typeface="Arial MT"/>
                <a:ea typeface="Arial MT"/>
                <a:cs typeface="Arial MT"/>
              </a:rPr>
              <a:t>de</a:t>
            </a:r>
            <a:r>
              <a:rPr lang="es-ES" sz="1200" spc="-15" dirty="0">
                <a:effectLst/>
                <a:latin typeface="Arial MT"/>
                <a:ea typeface="Arial MT"/>
                <a:cs typeface="Arial MT"/>
              </a:rPr>
              <a:t> </a:t>
            </a:r>
            <a:r>
              <a:rPr lang="es-ES" sz="1200" dirty="0">
                <a:effectLst/>
                <a:latin typeface="Arial MT"/>
                <a:ea typeface="Arial MT"/>
                <a:cs typeface="Arial MT"/>
              </a:rPr>
              <a:t>la</a:t>
            </a:r>
            <a:r>
              <a:rPr lang="es-ES" sz="1200" spc="-325" dirty="0">
                <a:effectLst/>
                <a:latin typeface="Arial MT"/>
                <a:ea typeface="Arial MT"/>
                <a:cs typeface="Arial MT"/>
              </a:rPr>
              <a:t> </a:t>
            </a:r>
            <a:r>
              <a:rPr lang="es-ES" sz="1200" dirty="0">
                <a:effectLst/>
                <a:latin typeface="Arial MT"/>
                <a:ea typeface="Arial MT"/>
                <a:cs typeface="Arial MT"/>
              </a:rPr>
              <a:t>organización</a:t>
            </a:r>
            <a:r>
              <a:rPr lang="es-ES" sz="1200" spc="-35" dirty="0">
                <a:effectLst/>
                <a:latin typeface="Arial MT"/>
                <a:ea typeface="Arial MT"/>
                <a:cs typeface="Arial MT"/>
              </a:rPr>
              <a:t> </a:t>
            </a:r>
            <a:r>
              <a:rPr lang="es-ES" sz="1200" dirty="0">
                <a:effectLst/>
                <a:latin typeface="Arial MT"/>
                <a:ea typeface="Arial MT"/>
                <a:cs typeface="Arial MT"/>
              </a:rPr>
              <a:t>y</a:t>
            </a:r>
            <a:r>
              <a:rPr lang="es-ES" sz="1200" spc="-50" dirty="0">
                <a:effectLst/>
                <a:latin typeface="Arial MT"/>
                <a:ea typeface="Arial MT"/>
                <a:cs typeface="Arial MT"/>
              </a:rPr>
              <a:t> </a:t>
            </a:r>
            <a:r>
              <a:rPr lang="es-ES" sz="1200" dirty="0">
                <a:effectLst/>
                <a:latin typeface="Arial MT"/>
                <a:ea typeface="Arial MT"/>
                <a:cs typeface="Arial MT"/>
              </a:rPr>
              <a:t>busca</a:t>
            </a:r>
            <a:r>
              <a:rPr lang="es-ES" sz="1200" spc="-40" dirty="0">
                <a:effectLst/>
                <a:latin typeface="Arial MT"/>
                <a:ea typeface="Arial MT"/>
                <a:cs typeface="Arial MT"/>
              </a:rPr>
              <a:t> </a:t>
            </a:r>
            <a:r>
              <a:rPr lang="es-ES" sz="1200" dirty="0">
                <a:effectLst/>
                <a:latin typeface="Arial MT"/>
                <a:ea typeface="Arial MT"/>
                <a:cs typeface="Arial MT"/>
              </a:rPr>
              <a:t>constantemente</a:t>
            </a:r>
            <a:r>
              <a:rPr lang="es-ES" sz="1200" spc="-45" dirty="0">
                <a:effectLst/>
                <a:latin typeface="Arial MT"/>
                <a:ea typeface="Arial MT"/>
                <a:cs typeface="Arial MT"/>
              </a:rPr>
              <a:t> </a:t>
            </a:r>
            <a:r>
              <a:rPr lang="es-ES" sz="1200" dirty="0">
                <a:effectLst/>
                <a:latin typeface="Arial MT"/>
                <a:ea typeface="Arial MT"/>
                <a:cs typeface="Arial MT"/>
              </a:rPr>
              <a:t>oportunidades</a:t>
            </a:r>
            <a:r>
              <a:rPr lang="es-ES" sz="1200" spc="-45" dirty="0">
                <a:effectLst/>
                <a:latin typeface="Arial MT"/>
                <a:ea typeface="Arial MT"/>
                <a:cs typeface="Arial MT"/>
              </a:rPr>
              <a:t> </a:t>
            </a:r>
            <a:r>
              <a:rPr lang="es-ES" sz="1200" dirty="0">
                <a:effectLst/>
                <a:latin typeface="Arial MT"/>
                <a:ea typeface="Arial MT"/>
                <a:cs typeface="Arial MT"/>
              </a:rPr>
              <a:t>para</a:t>
            </a:r>
            <a:r>
              <a:rPr lang="es-ES" sz="1200" spc="-50" dirty="0">
                <a:effectLst/>
                <a:latin typeface="Arial MT"/>
                <a:ea typeface="Arial MT"/>
                <a:cs typeface="Arial MT"/>
              </a:rPr>
              <a:t> </a:t>
            </a:r>
            <a:r>
              <a:rPr lang="es-ES" sz="1200" dirty="0">
                <a:effectLst/>
                <a:latin typeface="Arial MT"/>
                <a:ea typeface="Arial MT"/>
                <a:cs typeface="Arial MT"/>
              </a:rPr>
              <a:t>mejorar</a:t>
            </a:r>
            <a:r>
              <a:rPr lang="es-ES" sz="1200" spc="-35" dirty="0">
                <a:effectLst/>
                <a:latin typeface="Arial MT"/>
                <a:ea typeface="Arial MT"/>
                <a:cs typeface="Arial MT"/>
              </a:rPr>
              <a:t> </a:t>
            </a:r>
            <a:r>
              <a:rPr lang="es-ES" sz="1200" dirty="0">
                <a:effectLst/>
                <a:latin typeface="Arial MT"/>
                <a:ea typeface="Arial MT"/>
                <a:cs typeface="Arial MT"/>
              </a:rPr>
              <a:t>y</a:t>
            </a:r>
            <a:r>
              <a:rPr lang="es-ES" sz="1200" spc="-50" dirty="0">
                <a:effectLst/>
                <a:latin typeface="Arial MT"/>
                <a:ea typeface="Arial MT"/>
                <a:cs typeface="Arial MT"/>
              </a:rPr>
              <a:t> </a:t>
            </a:r>
            <a:r>
              <a:rPr lang="es-ES" sz="1200" dirty="0">
                <a:effectLst/>
                <a:latin typeface="Arial MT"/>
                <a:ea typeface="Arial MT"/>
                <a:cs typeface="Arial MT"/>
              </a:rPr>
              <a:t>diferenciarte.</a:t>
            </a:r>
            <a:r>
              <a:rPr lang="es-ES" sz="1200" spc="-320" dirty="0">
                <a:effectLst/>
                <a:latin typeface="Arial MT"/>
                <a:ea typeface="Arial MT"/>
                <a:cs typeface="Arial MT"/>
              </a:rPr>
              <a:t> </a:t>
            </a:r>
            <a:r>
              <a:rPr lang="es-ES" sz="1200" dirty="0">
                <a:effectLst/>
                <a:latin typeface="Arial MT"/>
                <a:ea typeface="Arial MT"/>
                <a:cs typeface="Arial MT"/>
              </a:rPr>
              <a:t>La</a:t>
            </a:r>
            <a:r>
              <a:rPr lang="es-ES" sz="1200" spc="5" dirty="0">
                <a:effectLst/>
                <a:latin typeface="Arial MT"/>
                <a:ea typeface="Arial MT"/>
                <a:cs typeface="Arial MT"/>
              </a:rPr>
              <a:t> </a:t>
            </a:r>
            <a:r>
              <a:rPr lang="es-ES" sz="1200" dirty="0">
                <a:effectLst/>
                <a:latin typeface="Arial MT"/>
                <a:ea typeface="Arial MT"/>
                <a:cs typeface="Arial MT"/>
              </a:rPr>
              <a:t>innovación</a:t>
            </a:r>
            <a:r>
              <a:rPr lang="es-ES" sz="1200" spc="5" dirty="0">
                <a:effectLst/>
                <a:latin typeface="Arial MT"/>
                <a:ea typeface="Arial MT"/>
                <a:cs typeface="Arial MT"/>
              </a:rPr>
              <a:t> </a:t>
            </a:r>
            <a:r>
              <a:rPr lang="es-ES" sz="1200" dirty="0">
                <a:effectLst/>
                <a:latin typeface="Arial MT"/>
                <a:ea typeface="Arial MT"/>
                <a:cs typeface="Arial MT"/>
              </a:rPr>
              <a:t>continua</a:t>
            </a:r>
            <a:r>
              <a:rPr lang="es-ES" sz="1200" spc="5" dirty="0">
                <a:effectLst/>
                <a:latin typeface="Arial MT"/>
                <a:ea typeface="Arial MT"/>
                <a:cs typeface="Arial MT"/>
              </a:rPr>
              <a:t> </a:t>
            </a:r>
            <a:r>
              <a:rPr lang="es-ES" sz="1200" dirty="0">
                <a:effectLst/>
                <a:latin typeface="Arial MT"/>
                <a:ea typeface="Arial MT"/>
                <a:cs typeface="Arial MT"/>
              </a:rPr>
              <a:t>te</a:t>
            </a:r>
            <a:r>
              <a:rPr lang="es-ES" sz="1200" spc="5" dirty="0">
                <a:effectLst/>
                <a:latin typeface="Arial MT"/>
                <a:ea typeface="Arial MT"/>
                <a:cs typeface="Arial MT"/>
              </a:rPr>
              <a:t> </a:t>
            </a:r>
            <a:r>
              <a:rPr lang="es-ES" sz="1200" dirty="0">
                <a:effectLst/>
                <a:latin typeface="Arial MT"/>
                <a:ea typeface="Arial MT"/>
                <a:cs typeface="Arial MT"/>
              </a:rPr>
              <a:t>permitirá</a:t>
            </a:r>
            <a:r>
              <a:rPr lang="es-ES" sz="1200" spc="5" dirty="0">
                <a:effectLst/>
                <a:latin typeface="Arial MT"/>
                <a:ea typeface="Arial MT"/>
                <a:cs typeface="Arial MT"/>
              </a:rPr>
              <a:t> </a:t>
            </a:r>
            <a:r>
              <a:rPr lang="es-ES" sz="1200" dirty="0">
                <a:effectLst/>
                <a:latin typeface="Arial MT"/>
                <a:ea typeface="Arial MT"/>
                <a:cs typeface="Arial MT"/>
              </a:rPr>
              <a:t>mantener</a:t>
            </a:r>
            <a:r>
              <a:rPr lang="es-ES" sz="1200" spc="5" dirty="0">
                <a:effectLst/>
                <a:latin typeface="Arial MT"/>
                <a:ea typeface="Arial MT"/>
                <a:cs typeface="Arial MT"/>
              </a:rPr>
              <a:t> </a:t>
            </a:r>
            <a:r>
              <a:rPr lang="es-ES" sz="1200" dirty="0">
                <a:effectLst/>
                <a:latin typeface="Arial MT"/>
                <a:ea typeface="Arial MT"/>
                <a:cs typeface="Arial MT"/>
              </a:rPr>
              <a:t>la</a:t>
            </a:r>
            <a:r>
              <a:rPr lang="es-ES" sz="1200" spc="5" dirty="0">
                <a:effectLst/>
                <a:latin typeface="Arial MT"/>
                <a:ea typeface="Arial MT"/>
                <a:cs typeface="Arial MT"/>
              </a:rPr>
              <a:t> </a:t>
            </a:r>
            <a:r>
              <a:rPr lang="es-ES" sz="1200" dirty="0">
                <a:effectLst/>
                <a:latin typeface="Arial MT"/>
                <a:ea typeface="Arial MT"/>
                <a:cs typeface="Arial MT"/>
              </a:rPr>
              <a:t>relevancia</a:t>
            </a:r>
            <a:r>
              <a:rPr lang="es-ES" sz="1200" spc="5" dirty="0">
                <a:effectLst/>
                <a:latin typeface="Arial MT"/>
                <a:ea typeface="Arial MT"/>
                <a:cs typeface="Arial MT"/>
              </a:rPr>
              <a:t> </a:t>
            </a:r>
            <a:r>
              <a:rPr lang="es-ES" sz="1200" dirty="0">
                <a:effectLst/>
                <a:latin typeface="Arial MT"/>
                <a:ea typeface="Arial MT"/>
                <a:cs typeface="Arial MT"/>
              </a:rPr>
              <a:t>en</a:t>
            </a:r>
            <a:r>
              <a:rPr lang="es-ES" sz="1200" spc="5" dirty="0">
                <a:effectLst/>
                <a:latin typeface="Arial MT"/>
                <a:ea typeface="Arial MT"/>
                <a:cs typeface="Arial MT"/>
              </a:rPr>
              <a:t> </a:t>
            </a:r>
            <a:r>
              <a:rPr lang="es-ES" sz="1200" dirty="0">
                <a:effectLst/>
                <a:latin typeface="Arial MT"/>
                <a:ea typeface="Arial MT"/>
                <a:cs typeface="Arial MT"/>
              </a:rPr>
              <a:t>un</a:t>
            </a:r>
            <a:r>
              <a:rPr lang="es-ES" sz="1200" spc="5" dirty="0">
                <a:effectLst/>
                <a:latin typeface="Arial MT"/>
                <a:ea typeface="Arial MT"/>
                <a:cs typeface="Arial MT"/>
              </a:rPr>
              <a:t> </a:t>
            </a:r>
            <a:r>
              <a:rPr lang="es-ES" sz="1200" dirty="0">
                <a:effectLst/>
                <a:latin typeface="Arial MT"/>
                <a:ea typeface="Arial MT"/>
                <a:cs typeface="Arial MT"/>
              </a:rPr>
              <a:t>entorno</a:t>
            </a:r>
            <a:r>
              <a:rPr lang="es-ES" sz="1200" spc="5" dirty="0">
                <a:effectLst/>
                <a:latin typeface="Arial MT"/>
                <a:ea typeface="Arial MT"/>
                <a:cs typeface="Arial MT"/>
              </a:rPr>
              <a:t> </a:t>
            </a:r>
            <a:r>
              <a:rPr lang="es-ES" sz="1200" dirty="0">
                <a:effectLst/>
                <a:latin typeface="Arial MT"/>
                <a:ea typeface="Arial MT"/>
                <a:cs typeface="Arial MT"/>
              </a:rPr>
              <a:t>empresarial</a:t>
            </a:r>
            <a:r>
              <a:rPr lang="es-ES" sz="1200" spc="-5" dirty="0">
                <a:effectLst/>
                <a:latin typeface="Arial MT"/>
                <a:ea typeface="Arial MT"/>
                <a:cs typeface="Arial MT"/>
              </a:rPr>
              <a:t> </a:t>
            </a:r>
            <a:r>
              <a:rPr lang="es-ES" sz="1200" dirty="0">
                <a:effectLst/>
                <a:latin typeface="Arial MT"/>
                <a:ea typeface="Arial MT"/>
                <a:cs typeface="Arial MT"/>
              </a:rPr>
              <a:t>en constante</a:t>
            </a:r>
            <a:r>
              <a:rPr lang="es-ES" sz="1200" spc="5" dirty="0">
                <a:effectLst/>
                <a:latin typeface="Arial MT"/>
                <a:ea typeface="Arial MT"/>
                <a:cs typeface="Arial MT"/>
              </a:rPr>
              <a:t> </a:t>
            </a:r>
            <a:r>
              <a:rPr lang="es-ES" sz="1200" dirty="0">
                <a:effectLst/>
                <a:latin typeface="Arial MT"/>
                <a:ea typeface="Arial MT"/>
                <a:cs typeface="Arial MT"/>
              </a:rPr>
              <a:t>cambio.</a:t>
            </a:r>
            <a:endParaRPr lang="es-PE" sz="1100" dirty="0">
              <a:effectLst/>
              <a:latin typeface="Arial MT"/>
              <a:ea typeface="Arial MT"/>
              <a:cs typeface="Arial MT"/>
            </a:endParaRPr>
          </a:p>
          <a:p>
            <a:pPr>
              <a:spcBef>
                <a:spcPts val="55"/>
              </a:spcBef>
            </a:pPr>
            <a:endParaRPr lang="es-PE" sz="1200" dirty="0">
              <a:effectLst/>
              <a:latin typeface="Arial MT"/>
              <a:ea typeface="Arial MT"/>
              <a:cs typeface="Arial MT"/>
            </a:endParaRPr>
          </a:p>
          <a:p>
            <a:pPr marL="1085850" marR="618490" lvl="2" indent="-171450" algn="just">
              <a:spcAft>
                <a:spcPts val="0"/>
              </a:spcAft>
              <a:buFont typeface="Arial" panose="020B0604020202020204" pitchFamily="34" charset="0"/>
              <a:buChar char="•"/>
              <a:tabLst>
                <a:tab pos="1067435" algn="l"/>
              </a:tabLst>
            </a:pPr>
            <a:r>
              <a:rPr lang="es-ES" sz="1200" dirty="0">
                <a:effectLst/>
                <a:latin typeface="Arial MT"/>
                <a:ea typeface="Arial MT"/>
                <a:cs typeface="Arial MT"/>
              </a:rPr>
              <a:t>Mantener</a:t>
            </a:r>
            <a:r>
              <a:rPr lang="es-ES" sz="1200" spc="5" dirty="0">
                <a:effectLst/>
                <a:latin typeface="Arial MT"/>
                <a:ea typeface="Arial MT"/>
                <a:cs typeface="Arial MT"/>
              </a:rPr>
              <a:t> </a:t>
            </a:r>
            <a:r>
              <a:rPr lang="es-ES" sz="1200" dirty="0">
                <a:effectLst/>
                <a:latin typeface="Arial MT"/>
                <a:ea typeface="Arial MT"/>
                <a:cs typeface="Arial MT"/>
              </a:rPr>
              <a:t>una</a:t>
            </a:r>
            <a:r>
              <a:rPr lang="es-ES" sz="1200" spc="5" dirty="0">
                <a:effectLst/>
                <a:latin typeface="Arial MT"/>
                <a:ea typeface="Arial MT"/>
                <a:cs typeface="Arial MT"/>
              </a:rPr>
              <a:t> </a:t>
            </a:r>
            <a:r>
              <a:rPr lang="es-ES" sz="1200" dirty="0">
                <a:effectLst/>
                <a:latin typeface="Arial MT"/>
                <a:ea typeface="Arial MT"/>
                <a:cs typeface="Arial MT"/>
              </a:rPr>
              <a:t>estrecha</a:t>
            </a:r>
            <a:r>
              <a:rPr lang="es-ES" sz="1200" spc="5" dirty="0">
                <a:effectLst/>
                <a:latin typeface="Arial MT"/>
                <a:ea typeface="Arial MT"/>
                <a:cs typeface="Arial MT"/>
              </a:rPr>
              <a:t> </a:t>
            </a:r>
            <a:r>
              <a:rPr lang="es-ES" sz="1200" dirty="0">
                <a:effectLst/>
                <a:latin typeface="Arial MT"/>
                <a:ea typeface="Arial MT"/>
                <a:cs typeface="Arial MT"/>
              </a:rPr>
              <a:t>vigilancia</a:t>
            </a:r>
            <a:r>
              <a:rPr lang="es-ES" sz="1200" spc="5" dirty="0">
                <a:effectLst/>
                <a:latin typeface="Arial MT"/>
                <a:ea typeface="Arial MT"/>
                <a:cs typeface="Arial MT"/>
              </a:rPr>
              <a:t> </a:t>
            </a:r>
            <a:r>
              <a:rPr lang="es-ES" sz="1200" dirty="0">
                <a:effectLst/>
                <a:latin typeface="Arial MT"/>
                <a:ea typeface="Arial MT"/>
                <a:cs typeface="Arial MT"/>
              </a:rPr>
              <a:t>sobre</a:t>
            </a:r>
            <a:r>
              <a:rPr lang="es-ES" sz="1200" spc="5" dirty="0">
                <a:effectLst/>
                <a:latin typeface="Arial MT"/>
                <a:ea typeface="Arial MT"/>
                <a:cs typeface="Arial MT"/>
              </a:rPr>
              <a:t> </a:t>
            </a:r>
            <a:r>
              <a:rPr lang="es-ES" sz="1200" dirty="0">
                <a:effectLst/>
                <a:latin typeface="Arial MT"/>
                <a:ea typeface="Arial MT"/>
                <a:cs typeface="Arial MT"/>
              </a:rPr>
              <a:t>la</a:t>
            </a:r>
            <a:r>
              <a:rPr lang="es-ES" sz="1200" spc="5" dirty="0">
                <a:effectLst/>
                <a:latin typeface="Arial MT"/>
                <a:ea typeface="Arial MT"/>
                <a:cs typeface="Arial MT"/>
              </a:rPr>
              <a:t> </a:t>
            </a:r>
            <a:r>
              <a:rPr lang="es-ES" sz="1200" dirty="0">
                <a:effectLst/>
                <a:latin typeface="Arial MT"/>
                <a:ea typeface="Arial MT"/>
                <a:cs typeface="Arial MT"/>
              </a:rPr>
              <a:t>satisfacción</a:t>
            </a:r>
            <a:r>
              <a:rPr lang="es-ES" sz="1200" spc="5" dirty="0">
                <a:effectLst/>
                <a:latin typeface="Arial MT"/>
                <a:ea typeface="Arial MT"/>
                <a:cs typeface="Arial MT"/>
              </a:rPr>
              <a:t> </a:t>
            </a:r>
            <a:r>
              <a:rPr lang="es-ES" sz="1200" dirty="0">
                <a:effectLst/>
                <a:latin typeface="Arial MT"/>
                <a:ea typeface="Arial MT"/>
                <a:cs typeface="Arial MT"/>
              </a:rPr>
              <a:t>del</a:t>
            </a:r>
            <a:r>
              <a:rPr lang="es-ES" sz="1200" spc="5" dirty="0">
                <a:effectLst/>
                <a:latin typeface="Arial MT"/>
                <a:ea typeface="Arial MT"/>
                <a:cs typeface="Arial MT"/>
              </a:rPr>
              <a:t> </a:t>
            </a:r>
            <a:r>
              <a:rPr lang="es-ES" sz="1200" dirty="0">
                <a:effectLst/>
                <a:latin typeface="Arial MT"/>
                <a:ea typeface="Arial MT"/>
                <a:cs typeface="Arial MT"/>
              </a:rPr>
              <a:t>cliente</a:t>
            </a:r>
            <a:r>
              <a:rPr lang="es-ES" sz="1200" spc="5" dirty="0">
                <a:effectLst/>
                <a:latin typeface="Arial MT"/>
                <a:ea typeface="Arial MT"/>
                <a:cs typeface="Arial MT"/>
              </a:rPr>
              <a:t> </a:t>
            </a:r>
            <a:r>
              <a:rPr lang="es-ES" sz="1200" dirty="0">
                <a:effectLst/>
                <a:latin typeface="Arial MT"/>
                <a:ea typeface="Arial MT"/>
                <a:cs typeface="Arial MT"/>
              </a:rPr>
              <a:t>y</a:t>
            </a:r>
            <a:r>
              <a:rPr lang="es-ES" sz="1200" spc="5" dirty="0">
                <a:effectLst/>
                <a:latin typeface="Arial MT"/>
                <a:ea typeface="Arial MT"/>
                <a:cs typeface="Arial MT"/>
              </a:rPr>
              <a:t> </a:t>
            </a:r>
            <a:r>
              <a:rPr lang="es-ES" sz="1200" dirty="0">
                <a:effectLst/>
                <a:latin typeface="Arial MT"/>
                <a:ea typeface="Arial MT"/>
                <a:cs typeface="Arial MT"/>
              </a:rPr>
              <a:t>busca</a:t>
            </a:r>
            <a:r>
              <a:rPr lang="es-ES" sz="1200" spc="5" dirty="0">
                <a:effectLst/>
                <a:latin typeface="Arial MT"/>
                <a:ea typeface="Arial MT"/>
                <a:cs typeface="Arial MT"/>
              </a:rPr>
              <a:t> </a:t>
            </a:r>
            <a:r>
              <a:rPr lang="es-ES" sz="1200" dirty="0">
                <a:effectLst/>
                <a:latin typeface="Arial MT"/>
                <a:ea typeface="Arial MT"/>
                <a:cs typeface="Arial MT"/>
              </a:rPr>
              <a:t>continuamente formas de mejorarla. Realiza encuestas, recopila comentarios y</a:t>
            </a:r>
            <a:r>
              <a:rPr lang="es-ES" sz="1200" spc="5" dirty="0">
                <a:effectLst/>
                <a:latin typeface="Arial MT"/>
                <a:ea typeface="Arial MT"/>
                <a:cs typeface="Arial MT"/>
              </a:rPr>
              <a:t> </a:t>
            </a:r>
            <a:r>
              <a:rPr lang="es-ES" sz="1200" dirty="0">
                <a:effectLst/>
                <a:latin typeface="Arial MT"/>
                <a:ea typeface="Arial MT"/>
                <a:cs typeface="Arial MT"/>
              </a:rPr>
              <a:t>analiza</a:t>
            </a:r>
            <a:r>
              <a:rPr lang="es-ES" sz="1200" spc="-75" dirty="0">
                <a:effectLst/>
                <a:latin typeface="Arial MT"/>
                <a:ea typeface="Arial MT"/>
                <a:cs typeface="Arial MT"/>
              </a:rPr>
              <a:t> </a:t>
            </a:r>
            <a:r>
              <a:rPr lang="es-ES" sz="1200" dirty="0">
                <a:effectLst/>
                <a:latin typeface="Arial MT"/>
                <a:ea typeface="Arial MT"/>
                <a:cs typeface="Arial MT"/>
              </a:rPr>
              <a:t>las</a:t>
            </a:r>
            <a:r>
              <a:rPr lang="es-ES" sz="1200" spc="-75" dirty="0">
                <a:effectLst/>
                <a:latin typeface="Arial MT"/>
                <a:ea typeface="Arial MT"/>
                <a:cs typeface="Arial MT"/>
              </a:rPr>
              <a:t> </a:t>
            </a:r>
            <a:r>
              <a:rPr lang="es-ES" sz="1200" dirty="0">
                <a:effectLst/>
                <a:latin typeface="Arial MT"/>
                <a:ea typeface="Arial MT"/>
                <a:cs typeface="Arial MT"/>
              </a:rPr>
              <a:t>métricas</a:t>
            </a:r>
            <a:r>
              <a:rPr lang="es-ES" sz="1200" spc="-75" dirty="0">
                <a:effectLst/>
                <a:latin typeface="Arial MT"/>
                <a:ea typeface="Arial MT"/>
                <a:cs typeface="Arial MT"/>
              </a:rPr>
              <a:t> </a:t>
            </a:r>
            <a:r>
              <a:rPr lang="es-ES" sz="1200" dirty="0">
                <a:effectLst/>
                <a:latin typeface="Arial MT"/>
                <a:ea typeface="Arial MT"/>
                <a:cs typeface="Arial MT"/>
              </a:rPr>
              <a:t>de</a:t>
            </a:r>
            <a:r>
              <a:rPr lang="es-ES" sz="1200" spc="-70" dirty="0">
                <a:effectLst/>
                <a:latin typeface="Arial MT"/>
                <a:ea typeface="Arial MT"/>
                <a:cs typeface="Arial MT"/>
              </a:rPr>
              <a:t> </a:t>
            </a:r>
            <a:r>
              <a:rPr lang="es-ES" sz="1200" dirty="0">
                <a:effectLst/>
                <a:latin typeface="Arial MT"/>
                <a:ea typeface="Arial MT"/>
                <a:cs typeface="Arial MT"/>
              </a:rPr>
              <a:t>satisfacción</a:t>
            </a:r>
            <a:r>
              <a:rPr lang="es-ES" sz="1200" spc="-75" dirty="0">
                <a:effectLst/>
                <a:latin typeface="Arial MT"/>
                <a:ea typeface="Arial MT"/>
                <a:cs typeface="Arial MT"/>
              </a:rPr>
              <a:t> </a:t>
            </a:r>
            <a:r>
              <a:rPr lang="es-ES" sz="1200" dirty="0">
                <a:effectLst/>
                <a:latin typeface="Arial MT"/>
                <a:ea typeface="Arial MT"/>
                <a:cs typeface="Arial MT"/>
              </a:rPr>
              <a:t>para</a:t>
            </a:r>
            <a:r>
              <a:rPr lang="es-ES" sz="1200" spc="-80" dirty="0">
                <a:effectLst/>
                <a:latin typeface="Arial MT"/>
                <a:ea typeface="Arial MT"/>
                <a:cs typeface="Arial MT"/>
              </a:rPr>
              <a:t> </a:t>
            </a:r>
            <a:r>
              <a:rPr lang="es-ES" sz="1200" dirty="0">
                <a:effectLst/>
                <a:latin typeface="Arial MT"/>
                <a:ea typeface="Arial MT"/>
                <a:cs typeface="Arial MT"/>
              </a:rPr>
              <a:t>identificar</a:t>
            </a:r>
            <a:r>
              <a:rPr lang="es-ES" sz="1200" spc="-65" dirty="0">
                <a:effectLst/>
                <a:latin typeface="Arial MT"/>
                <a:ea typeface="Arial MT"/>
                <a:cs typeface="Arial MT"/>
              </a:rPr>
              <a:t> </a:t>
            </a:r>
            <a:r>
              <a:rPr lang="es-ES" sz="1200" dirty="0">
                <a:effectLst/>
                <a:latin typeface="Arial MT"/>
                <a:ea typeface="Arial MT"/>
                <a:cs typeface="Arial MT"/>
              </a:rPr>
              <a:t>áreas</a:t>
            </a:r>
            <a:r>
              <a:rPr lang="es-ES" sz="1200" spc="-75" dirty="0">
                <a:effectLst/>
                <a:latin typeface="Arial MT"/>
                <a:ea typeface="Arial MT"/>
                <a:cs typeface="Arial MT"/>
              </a:rPr>
              <a:t> </a:t>
            </a:r>
            <a:r>
              <a:rPr lang="es-ES" sz="1200" dirty="0">
                <a:effectLst/>
                <a:latin typeface="Arial MT"/>
                <a:ea typeface="Arial MT"/>
                <a:cs typeface="Arial MT"/>
              </a:rPr>
              <a:t>de</a:t>
            </a:r>
            <a:r>
              <a:rPr lang="es-ES" sz="1200" spc="-70" dirty="0">
                <a:effectLst/>
                <a:latin typeface="Arial MT"/>
                <a:ea typeface="Arial MT"/>
                <a:cs typeface="Arial MT"/>
              </a:rPr>
              <a:t> </a:t>
            </a:r>
            <a:r>
              <a:rPr lang="es-ES" sz="1200" dirty="0">
                <a:effectLst/>
                <a:latin typeface="Arial MT"/>
                <a:ea typeface="Arial MT"/>
                <a:cs typeface="Arial MT"/>
              </a:rPr>
              <a:t>oportunidad</a:t>
            </a:r>
            <a:r>
              <a:rPr lang="es-ES" sz="1200" spc="-70" dirty="0">
                <a:effectLst/>
                <a:latin typeface="Arial MT"/>
                <a:ea typeface="Arial MT"/>
                <a:cs typeface="Arial MT"/>
              </a:rPr>
              <a:t> </a:t>
            </a:r>
            <a:r>
              <a:rPr lang="es-ES" sz="1200" dirty="0">
                <a:effectLst/>
                <a:latin typeface="Arial MT"/>
                <a:ea typeface="Arial MT"/>
                <a:cs typeface="Arial MT"/>
              </a:rPr>
              <a:t>y</a:t>
            </a:r>
            <a:r>
              <a:rPr lang="es-ES" sz="1200" spc="-65" dirty="0">
                <a:effectLst/>
                <a:latin typeface="Arial MT"/>
                <a:ea typeface="Arial MT"/>
                <a:cs typeface="Arial MT"/>
              </a:rPr>
              <a:t> </a:t>
            </a:r>
            <a:r>
              <a:rPr lang="es-ES" sz="1200" dirty="0">
                <a:effectLst/>
                <a:latin typeface="Arial MT"/>
                <a:ea typeface="Arial MT"/>
                <a:cs typeface="Arial MT"/>
              </a:rPr>
              <a:t>realizar</a:t>
            </a:r>
            <a:r>
              <a:rPr lang="es-ES" sz="1200" spc="-325" dirty="0">
                <a:effectLst/>
                <a:latin typeface="Arial MT"/>
                <a:ea typeface="Arial MT"/>
                <a:cs typeface="Arial MT"/>
              </a:rPr>
              <a:t> </a:t>
            </a:r>
            <a:r>
              <a:rPr lang="es-ES" sz="1200" dirty="0">
                <a:effectLst/>
                <a:latin typeface="Arial MT"/>
                <a:ea typeface="Arial MT"/>
                <a:cs typeface="Arial MT"/>
              </a:rPr>
              <a:t>ajustes en tu estrategia de valorización. El enfoque centrado en el cliente te</a:t>
            </a:r>
            <a:r>
              <a:rPr lang="es-ES" sz="1200" spc="5" dirty="0">
                <a:effectLst/>
                <a:latin typeface="Arial MT"/>
                <a:ea typeface="Arial MT"/>
                <a:cs typeface="Arial MT"/>
              </a:rPr>
              <a:t> </a:t>
            </a:r>
            <a:r>
              <a:rPr lang="es-ES" sz="1200" dirty="0">
                <a:effectLst/>
                <a:latin typeface="Arial MT"/>
                <a:ea typeface="Arial MT"/>
                <a:cs typeface="Arial MT"/>
              </a:rPr>
              <a:t>ayudará</a:t>
            </a:r>
            <a:r>
              <a:rPr lang="es-ES" sz="1200" spc="-35" dirty="0">
                <a:effectLst/>
                <a:latin typeface="Arial MT"/>
                <a:ea typeface="Arial MT"/>
                <a:cs typeface="Arial MT"/>
              </a:rPr>
              <a:t> </a:t>
            </a:r>
            <a:r>
              <a:rPr lang="es-ES" sz="1200" dirty="0">
                <a:effectLst/>
                <a:latin typeface="Arial MT"/>
                <a:ea typeface="Arial MT"/>
                <a:cs typeface="Arial MT"/>
              </a:rPr>
              <a:t>a</a:t>
            </a:r>
            <a:r>
              <a:rPr lang="es-ES" sz="1200" spc="-40" dirty="0">
                <a:effectLst/>
                <a:latin typeface="Arial MT"/>
                <a:ea typeface="Arial MT"/>
                <a:cs typeface="Arial MT"/>
              </a:rPr>
              <a:t> </a:t>
            </a:r>
            <a:r>
              <a:rPr lang="es-ES" sz="1200" dirty="0">
                <a:effectLst/>
                <a:latin typeface="Arial MT"/>
                <a:ea typeface="Arial MT"/>
                <a:cs typeface="Arial MT"/>
              </a:rPr>
              <a:t>mantener</a:t>
            </a:r>
            <a:r>
              <a:rPr lang="es-ES" sz="1200" spc="-45" dirty="0">
                <a:effectLst/>
                <a:latin typeface="Arial MT"/>
                <a:ea typeface="Arial MT"/>
                <a:cs typeface="Arial MT"/>
              </a:rPr>
              <a:t> </a:t>
            </a:r>
            <a:r>
              <a:rPr lang="es-ES" sz="1200" dirty="0">
                <a:effectLst/>
                <a:latin typeface="Arial MT"/>
                <a:ea typeface="Arial MT"/>
                <a:cs typeface="Arial MT"/>
              </a:rPr>
              <a:t>una</a:t>
            </a:r>
            <a:r>
              <a:rPr lang="es-ES" sz="1200" spc="-30" dirty="0">
                <a:effectLst/>
                <a:latin typeface="Arial MT"/>
                <a:ea typeface="Arial MT"/>
                <a:cs typeface="Arial MT"/>
              </a:rPr>
              <a:t> </a:t>
            </a:r>
            <a:r>
              <a:rPr lang="es-ES" sz="1200" dirty="0">
                <a:effectLst/>
                <a:latin typeface="Arial MT"/>
                <a:ea typeface="Arial MT"/>
                <a:cs typeface="Arial MT"/>
              </a:rPr>
              <a:t>ventaja</a:t>
            </a:r>
            <a:r>
              <a:rPr lang="es-ES" sz="1200" spc="-25" dirty="0">
                <a:effectLst/>
                <a:latin typeface="Arial MT"/>
                <a:ea typeface="Arial MT"/>
                <a:cs typeface="Arial MT"/>
              </a:rPr>
              <a:t> </a:t>
            </a:r>
            <a:r>
              <a:rPr lang="es-ES" sz="1200" dirty="0">
                <a:effectLst/>
                <a:latin typeface="Arial MT"/>
                <a:ea typeface="Arial MT"/>
                <a:cs typeface="Arial MT"/>
              </a:rPr>
              <a:t>competitiva</a:t>
            </a:r>
            <a:r>
              <a:rPr lang="es-ES" sz="1200" spc="-40" dirty="0">
                <a:effectLst/>
                <a:latin typeface="Arial MT"/>
                <a:ea typeface="Arial MT"/>
                <a:cs typeface="Arial MT"/>
              </a:rPr>
              <a:t> </a:t>
            </a:r>
            <a:r>
              <a:rPr lang="es-ES" sz="1200" dirty="0">
                <a:effectLst/>
                <a:latin typeface="Arial MT"/>
                <a:ea typeface="Arial MT"/>
                <a:cs typeface="Arial MT"/>
              </a:rPr>
              <a:t>y</a:t>
            </a:r>
            <a:r>
              <a:rPr lang="es-ES" sz="1200" spc="-30" dirty="0">
                <a:effectLst/>
                <a:latin typeface="Arial MT"/>
                <a:ea typeface="Arial MT"/>
                <a:cs typeface="Arial MT"/>
              </a:rPr>
              <a:t> </a:t>
            </a:r>
            <a:r>
              <a:rPr lang="es-ES" sz="1200" dirty="0">
                <a:effectLst/>
                <a:latin typeface="Arial MT"/>
                <a:ea typeface="Arial MT"/>
                <a:cs typeface="Arial MT"/>
              </a:rPr>
              <a:t>a</a:t>
            </a:r>
            <a:r>
              <a:rPr lang="es-ES" sz="1200" spc="-30" dirty="0">
                <a:effectLst/>
                <a:latin typeface="Arial MT"/>
                <a:ea typeface="Arial MT"/>
                <a:cs typeface="Arial MT"/>
              </a:rPr>
              <a:t> </a:t>
            </a:r>
            <a:r>
              <a:rPr lang="es-ES" sz="1200" dirty="0">
                <a:effectLst/>
                <a:latin typeface="Arial MT"/>
                <a:ea typeface="Arial MT"/>
                <a:cs typeface="Arial MT"/>
              </a:rPr>
              <a:t>fidelizar</a:t>
            </a:r>
            <a:r>
              <a:rPr lang="es-ES" sz="1200" spc="-30" dirty="0">
                <a:effectLst/>
                <a:latin typeface="Arial MT"/>
                <a:ea typeface="Arial MT"/>
                <a:cs typeface="Arial MT"/>
              </a:rPr>
              <a:t> </a:t>
            </a:r>
            <a:r>
              <a:rPr lang="es-ES" sz="1200" dirty="0">
                <a:effectLst/>
                <a:latin typeface="Arial MT"/>
                <a:ea typeface="Arial MT"/>
                <a:cs typeface="Arial MT"/>
              </a:rPr>
              <a:t>a</a:t>
            </a:r>
            <a:r>
              <a:rPr lang="es-ES" sz="1200" spc="-30" dirty="0">
                <a:effectLst/>
                <a:latin typeface="Arial MT"/>
                <a:ea typeface="Arial MT"/>
                <a:cs typeface="Arial MT"/>
              </a:rPr>
              <a:t> </a:t>
            </a:r>
            <a:r>
              <a:rPr lang="es-ES" sz="1200" dirty="0">
                <a:effectLst/>
                <a:latin typeface="Arial MT"/>
                <a:ea typeface="Arial MT"/>
                <a:cs typeface="Arial MT"/>
              </a:rPr>
              <a:t>tus</a:t>
            </a:r>
            <a:r>
              <a:rPr lang="es-ES" sz="1200" spc="-35" dirty="0">
                <a:effectLst/>
                <a:latin typeface="Arial MT"/>
                <a:ea typeface="Arial MT"/>
                <a:cs typeface="Arial MT"/>
              </a:rPr>
              <a:t> </a:t>
            </a:r>
            <a:r>
              <a:rPr lang="es-ES" sz="1200" dirty="0">
                <a:effectLst/>
                <a:latin typeface="Arial MT"/>
                <a:ea typeface="Arial MT"/>
                <a:cs typeface="Arial MT"/>
              </a:rPr>
              <a:t>clientes</a:t>
            </a:r>
            <a:r>
              <a:rPr lang="es-ES" sz="1200" spc="-30" dirty="0">
                <a:effectLst/>
                <a:latin typeface="Arial MT"/>
                <a:ea typeface="Arial MT"/>
                <a:cs typeface="Arial MT"/>
              </a:rPr>
              <a:t> </a:t>
            </a:r>
            <a:r>
              <a:rPr lang="es-ES" sz="1200" dirty="0">
                <a:effectLst/>
                <a:latin typeface="Arial MT"/>
                <a:ea typeface="Arial MT"/>
                <a:cs typeface="Arial MT"/>
              </a:rPr>
              <a:t>existentes.</a:t>
            </a:r>
            <a:endParaRPr lang="es-PE" sz="1100" dirty="0">
              <a:effectLst/>
              <a:latin typeface="Arial MT"/>
              <a:ea typeface="Arial MT"/>
              <a:cs typeface="Arial MT"/>
            </a:endParaRPr>
          </a:p>
          <a:p>
            <a:pPr>
              <a:spcBef>
                <a:spcPts val="40"/>
              </a:spcBef>
            </a:pPr>
            <a:endParaRPr lang="es-PE" sz="1200" dirty="0">
              <a:effectLst/>
              <a:latin typeface="Arial MT"/>
              <a:ea typeface="Arial MT"/>
              <a:cs typeface="Arial MT"/>
            </a:endParaRPr>
          </a:p>
          <a:p>
            <a:pPr marL="1085850" marR="622935" lvl="2" indent="-171450" algn="just">
              <a:spcAft>
                <a:spcPts val="0"/>
              </a:spcAft>
              <a:buFont typeface="Arial" panose="020B0604020202020204" pitchFamily="34" charset="0"/>
              <a:buChar char="•"/>
              <a:tabLst>
                <a:tab pos="1067435" algn="l"/>
              </a:tabLst>
            </a:pPr>
            <a:r>
              <a:rPr lang="es-ES" sz="1200" dirty="0">
                <a:effectLst/>
                <a:latin typeface="Arial MT"/>
                <a:ea typeface="Arial MT"/>
                <a:cs typeface="Arial MT"/>
              </a:rPr>
              <a:t>Mantén</a:t>
            </a:r>
            <a:r>
              <a:rPr lang="es-ES" sz="1200" spc="-20" dirty="0">
                <a:effectLst/>
                <a:latin typeface="Arial MT"/>
                <a:ea typeface="Arial MT"/>
                <a:cs typeface="Arial MT"/>
              </a:rPr>
              <a:t> </a:t>
            </a:r>
            <a:r>
              <a:rPr lang="es-ES" sz="1200" dirty="0">
                <a:effectLst/>
                <a:latin typeface="Arial MT"/>
                <a:ea typeface="Arial MT"/>
                <a:cs typeface="Arial MT"/>
              </a:rPr>
              <a:t>la</a:t>
            </a:r>
            <a:r>
              <a:rPr lang="es-ES" sz="1200" spc="-10" dirty="0">
                <a:effectLst/>
                <a:latin typeface="Arial MT"/>
                <a:ea typeface="Arial MT"/>
                <a:cs typeface="Arial MT"/>
              </a:rPr>
              <a:t> </a:t>
            </a:r>
            <a:r>
              <a:rPr lang="es-ES" sz="1200" dirty="0">
                <a:effectLst/>
                <a:latin typeface="Arial MT"/>
                <a:ea typeface="Arial MT"/>
                <a:cs typeface="Arial MT"/>
              </a:rPr>
              <a:t>capacidad</a:t>
            </a:r>
            <a:r>
              <a:rPr lang="es-ES" sz="1200" spc="-15" dirty="0">
                <a:effectLst/>
                <a:latin typeface="Arial MT"/>
                <a:ea typeface="Arial MT"/>
                <a:cs typeface="Arial MT"/>
              </a:rPr>
              <a:t> </a:t>
            </a:r>
            <a:r>
              <a:rPr lang="es-ES" sz="1200" dirty="0">
                <a:effectLst/>
                <a:latin typeface="Arial MT"/>
                <a:ea typeface="Arial MT"/>
                <a:cs typeface="Arial MT"/>
              </a:rPr>
              <a:t>de</a:t>
            </a:r>
            <a:r>
              <a:rPr lang="es-ES" sz="1200" spc="-10" dirty="0">
                <a:effectLst/>
                <a:latin typeface="Arial MT"/>
                <a:ea typeface="Arial MT"/>
                <a:cs typeface="Arial MT"/>
              </a:rPr>
              <a:t> </a:t>
            </a:r>
            <a:r>
              <a:rPr lang="es-ES" sz="1200" dirty="0">
                <a:effectLst/>
                <a:latin typeface="Arial MT"/>
                <a:ea typeface="Arial MT"/>
                <a:cs typeface="Arial MT"/>
              </a:rPr>
              <a:t>adaptar</a:t>
            </a:r>
            <a:r>
              <a:rPr lang="es-ES" sz="1200" spc="-10" dirty="0">
                <a:effectLst/>
                <a:latin typeface="Arial MT"/>
                <a:ea typeface="Arial MT"/>
                <a:cs typeface="Arial MT"/>
              </a:rPr>
              <a:t> </a:t>
            </a:r>
            <a:r>
              <a:rPr lang="es-ES" sz="1200" dirty="0">
                <a:effectLst/>
                <a:latin typeface="Arial MT"/>
                <a:ea typeface="Arial MT"/>
                <a:cs typeface="Arial MT"/>
              </a:rPr>
              <a:t>la</a:t>
            </a:r>
            <a:r>
              <a:rPr lang="es-ES" sz="1200" spc="-15" dirty="0">
                <a:effectLst/>
                <a:latin typeface="Arial MT"/>
                <a:ea typeface="Arial MT"/>
                <a:cs typeface="Arial MT"/>
              </a:rPr>
              <a:t> </a:t>
            </a:r>
            <a:r>
              <a:rPr lang="es-ES" sz="1200" dirty="0">
                <a:effectLst/>
                <a:latin typeface="Arial MT"/>
                <a:ea typeface="Arial MT"/>
                <a:cs typeface="Arial MT"/>
              </a:rPr>
              <a:t>distribución</a:t>
            </a:r>
            <a:r>
              <a:rPr lang="es-ES" sz="1200" spc="-10" dirty="0">
                <a:effectLst/>
                <a:latin typeface="Arial MT"/>
                <a:ea typeface="Arial MT"/>
                <a:cs typeface="Arial MT"/>
              </a:rPr>
              <a:t> </a:t>
            </a:r>
            <a:r>
              <a:rPr lang="es-ES" sz="1200" dirty="0">
                <a:effectLst/>
                <a:latin typeface="Arial MT"/>
                <a:ea typeface="Arial MT"/>
                <a:cs typeface="Arial MT"/>
              </a:rPr>
              <a:t>de</a:t>
            </a:r>
            <a:r>
              <a:rPr lang="es-ES" sz="1200" spc="-10" dirty="0">
                <a:effectLst/>
                <a:latin typeface="Arial MT"/>
                <a:ea typeface="Arial MT"/>
                <a:cs typeface="Arial MT"/>
              </a:rPr>
              <a:t> </a:t>
            </a:r>
            <a:r>
              <a:rPr lang="es-ES" sz="1200" dirty="0">
                <a:effectLst/>
                <a:latin typeface="Arial MT"/>
                <a:ea typeface="Arial MT"/>
                <a:cs typeface="Arial MT"/>
              </a:rPr>
              <a:t>planta</a:t>
            </a:r>
            <a:r>
              <a:rPr lang="es-ES" sz="1200" spc="-10" dirty="0">
                <a:effectLst/>
                <a:latin typeface="Arial MT"/>
                <a:ea typeface="Arial MT"/>
                <a:cs typeface="Arial MT"/>
              </a:rPr>
              <a:t> </a:t>
            </a:r>
            <a:r>
              <a:rPr lang="es-ES" sz="1200" dirty="0">
                <a:effectLst/>
                <a:latin typeface="Arial MT"/>
                <a:ea typeface="Arial MT"/>
                <a:cs typeface="Arial MT"/>
              </a:rPr>
              <a:t>y</a:t>
            </a:r>
            <a:r>
              <a:rPr lang="es-ES" sz="1200" spc="-20" dirty="0">
                <a:effectLst/>
                <a:latin typeface="Arial MT"/>
                <a:ea typeface="Arial MT"/>
                <a:cs typeface="Arial MT"/>
              </a:rPr>
              <a:t> </a:t>
            </a:r>
            <a:r>
              <a:rPr lang="es-ES" sz="1200" dirty="0">
                <a:effectLst/>
                <a:latin typeface="Arial MT"/>
                <a:ea typeface="Arial MT"/>
                <a:cs typeface="Arial MT"/>
              </a:rPr>
              <a:t>el</a:t>
            </a:r>
            <a:r>
              <a:rPr lang="es-ES" sz="1200" spc="-5" dirty="0">
                <a:effectLst/>
                <a:latin typeface="Arial MT"/>
                <a:ea typeface="Arial MT"/>
                <a:cs typeface="Arial MT"/>
              </a:rPr>
              <a:t> </a:t>
            </a:r>
            <a:r>
              <a:rPr lang="es-ES" sz="1200" dirty="0">
                <a:effectLst/>
                <a:latin typeface="Arial MT"/>
                <a:ea typeface="Arial MT"/>
                <a:cs typeface="Arial MT"/>
              </a:rPr>
              <a:t>plan</a:t>
            </a:r>
            <a:r>
              <a:rPr lang="es-ES" sz="1200" spc="-10" dirty="0">
                <a:effectLst/>
                <a:latin typeface="Arial MT"/>
                <a:ea typeface="Arial MT"/>
                <a:cs typeface="Arial MT"/>
              </a:rPr>
              <a:t> </a:t>
            </a:r>
            <a:r>
              <a:rPr lang="es-ES" sz="1200" dirty="0">
                <a:effectLst/>
                <a:latin typeface="Arial MT"/>
                <a:ea typeface="Arial MT"/>
                <a:cs typeface="Arial MT"/>
              </a:rPr>
              <a:t>de</a:t>
            </a:r>
            <a:r>
              <a:rPr lang="es-ES" sz="1200" spc="-10" dirty="0">
                <a:effectLst/>
                <a:latin typeface="Arial MT"/>
                <a:ea typeface="Arial MT"/>
                <a:cs typeface="Arial MT"/>
              </a:rPr>
              <a:t> </a:t>
            </a:r>
            <a:r>
              <a:rPr lang="es-ES" sz="1200" dirty="0">
                <a:effectLst/>
                <a:latin typeface="Arial MT"/>
                <a:ea typeface="Arial MT"/>
                <a:cs typeface="Arial MT"/>
              </a:rPr>
              <a:t>valorización</a:t>
            </a:r>
            <a:r>
              <a:rPr lang="es-ES" sz="1200" spc="-320" dirty="0">
                <a:effectLst/>
                <a:latin typeface="Arial MT"/>
                <a:ea typeface="Arial MT"/>
                <a:cs typeface="Arial MT"/>
              </a:rPr>
              <a:t> </a:t>
            </a:r>
            <a:r>
              <a:rPr lang="es-ES" sz="1200" dirty="0">
                <a:effectLst/>
                <a:latin typeface="Arial MT"/>
                <a:ea typeface="Arial MT"/>
                <a:cs typeface="Arial MT"/>
              </a:rPr>
              <a:t>a medida que evolucionen las necesidades del mercado y las demandas de los</a:t>
            </a:r>
            <a:r>
              <a:rPr lang="es-ES" sz="1200" spc="5" dirty="0">
                <a:effectLst/>
                <a:latin typeface="Arial MT"/>
                <a:ea typeface="Arial MT"/>
                <a:cs typeface="Arial MT"/>
              </a:rPr>
              <a:t> </a:t>
            </a:r>
            <a:r>
              <a:rPr lang="es-ES" sz="1200" dirty="0">
                <a:effectLst/>
                <a:latin typeface="Arial MT"/>
                <a:ea typeface="Arial MT"/>
                <a:cs typeface="Arial MT"/>
              </a:rPr>
              <a:t>clientes.</a:t>
            </a:r>
            <a:r>
              <a:rPr lang="es-ES" sz="1200" spc="5" dirty="0">
                <a:effectLst/>
                <a:latin typeface="Arial MT"/>
                <a:ea typeface="Arial MT"/>
                <a:cs typeface="Arial MT"/>
              </a:rPr>
              <a:t> </a:t>
            </a:r>
            <a:r>
              <a:rPr lang="es-ES" sz="1200" dirty="0">
                <a:effectLst/>
                <a:latin typeface="Arial MT"/>
                <a:ea typeface="Arial MT"/>
                <a:cs typeface="Arial MT"/>
              </a:rPr>
              <a:t>Estar</a:t>
            </a:r>
            <a:r>
              <a:rPr lang="es-ES" sz="1200" spc="5" dirty="0">
                <a:effectLst/>
                <a:latin typeface="Arial MT"/>
                <a:ea typeface="Arial MT"/>
                <a:cs typeface="Arial MT"/>
              </a:rPr>
              <a:t> </a:t>
            </a:r>
            <a:r>
              <a:rPr lang="es-ES" sz="1200" dirty="0">
                <a:effectLst/>
                <a:latin typeface="Arial MT"/>
                <a:ea typeface="Arial MT"/>
                <a:cs typeface="Arial MT"/>
              </a:rPr>
              <a:t>dispuesto</a:t>
            </a:r>
            <a:r>
              <a:rPr lang="es-ES" sz="1200" spc="5" dirty="0">
                <a:effectLst/>
                <a:latin typeface="Arial MT"/>
                <a:ea typeface="Arial MT"/>
                <a:cs typeface="Arial MT"/>
              </a:rPr>
              <a:t> </a:t>
            </a:r>
            <a:r>
              <a:rPr lang="es-ES" sz="1200" dirty="0">
                <a:effectLst/>
                <a:latin typeface="Arial MT"/>
                <a:ea typeface="Arial MT"/>
                <a:cs typeface="Arial MT"/>
              </a:rPr>
              <a:t>a</a:t>
            </a:r>
            <a:r>
              <a:rPr lang="es-ES" sz="1200" spc="5" dirty="0">
                <a:effectLst/>
                <a:latin typeface="Arial MT"/>
                <a:ea typeface="Arial MT"/>
                <a:cs typeface="Arial MT"/>
              </a:rPr>
              <a:t> </a:t>
            </a:r>
            <a:r>
              <a:rPr lang="es-ES" sz="1200" dirty="0">
                <a:effectLst/>
                <a:latin typeface="Arial MT"/>
                <a:ea typeface="Arial MT"/>
                <a:cs typeface="Arial MT"/>
              </a:rPr>
              <a:t>realizar</a:t>
            </a:r>
            <a:r>
              <a:rPr lang="es-ES" sz="1200" spc="5" dirty="0">
                <a:effectLst/>
                <a:latin typeface="Arial MT"/>
                <a:ea typeface="Arial MT"/>
                <a:cs typeface="Arial MT"/>
              </a:rPr>
              <a:t> </a:t>
            </a:r>
            <a:r>
              <a:rPr lang="es-ES" sz="1200" dirty="0">
                <a:effectLst/>
                <a:latin typeface="Arial MT"/>
                <a:ea typeface="Arial MT"/>
                <a:cs typeface="Arial MT"/>
              </a:rPr>
              <a:t>ajustes</a:t>
            </a:r>
            <a:r>
              <a:rPr lang="es-ES" sz="1200" spc="5" dirty="0">
                <a:effectLst/>
                <a:latin typeface="Arial MT"/>
                <a:ea typeface="Arial MT"/>
                <a:cs typeface="Arial MT"/>
              </a:rPr>
              <a:t> </a:t>
            </a:r>
            <a:r>
              <a:rPr lang="es-ES" sz="1200" dirty="0">
                <a:effectLst/>
                <a:latin typeface="Arial MT"/>
                <a:ea typeface="Arial MT"/>
                <a:cs typeface="Arial MT"/>
              </a:rPr>
              <a:t>y</a:t>
            </a:r>
            <a:r>
              <a:rPr lang="es-ES" sz="1200" spc="5" dirty="0">
                <a:effectLst/>
                <a:latin typeface="Arial MT"/>
                <a:ea typeface="Arial MT"/>
                <a:cs typeface="Arial MT"/>
              </a:rPr>
              <a:t> </a:t>
            </a:r>
            <a:r>
              <a:rPr lang="es-ES" sz="1200" dirty="0">
                <a:effectLst/>
                <a:latin typeface="Arial MT"/>
                <a:ea typeface="Arial MT"/>
                <a:cs typeface="Arial MT"/>
              </a:rPr>
              <a:t>mejoras</a:t>
            </a:r>
            <a:r>
              <a:rPr lang="es-ES" sz="1200" spc="5" dirty="0">
                <a:effectLst/>
                <a:latin typeface="Arial MT"/>
                <a:ea typeface="Arial MT"/>
                <a:cs typeface="Arial MT"/>
              </a:rPr>
              <a:t> </a:t>
            </a:r>
            <a:r>
              <a:rPr lang="es-ES" sz="1200" dirty="0">
                <a:effectLst/>
                <a:latin typeface="Arial MT"/>
                <a:ea typeface="Arial MT"/>
                <a:cs typeface="Arial MT"/>
              </a:rPr>
              <a:t>según</a:t>
            </a:r>
            <a:r>
              <a:rPr lang="es-ES" sz="1200" spc="5" dirty="0">
                <a:effectLst/>
                <a:latin typeface="Arial MT"/>
                <a:ea typeface="Arial MT"/>
                <a:cs typeface="Arial MT"/>
              </a:rPr>
              <a:t> </a:t>
            </a:r>
            <a:r>
              <a:rPr lang="es-ES" sz="1200" dirty="0">
                <a:effectLst/>
                <a:latin typeface="Arial MT"/>
                <a:ea typeface="Arial MT"/>
                <a:cs typeface="Arial MT"/>
              </a:rPr>
              <a:t>surjan</a:t>
            </a:r>
            <a:r>
              <a:rPr lang="es-ES" sz="1200" spc="5" dirty="0">
                <a:effectLst/>
                <a:latin typeface="Arial MT"/>
                <a:ea typeface="Arial MT"/>
                <a:cs typeface="Arial MT"/>
              </a:rPr>
              <a:t> </a:t>
            </a:r>
            <a:r>
              <a:rPr lang="es-ES" sz="1200" dirty="0">
                <a:effectLst/>
                <a:latin typeface="Arial MT"/>
                <a:ea typeface="Arial MT"/>
                <a:cs typeface="Arial MT"/>
              </a:rPr>
              <a:t>nuevas</a:t>
            </a:r>
            <a:r>
              <a:rPr lang="es-ES" sz="1200" spc="5" dirty="0">
                <a:effectLst/>
                <a:latin typeface="Arial MT"/>
                <a:ea typeface="Arial MT"/>
                <a:cs typeface="Arial MT"/>
              </a:rPr>
              <a:t> </a:t>
            </a:r>
            <a:r>
              <a:rPr lang="es-ES" sz="1200" dirty="0">
                <a:effectLst/>
                <a:latin typeface="Arial MT"/>
                <a:ea typeface="Arial MT"/>
                <a:cs typeface="Arial MT"/>
              </a:rPr>
              <a:t>oportunidades o se presenten desafíos inesperados. La flexibilidad te permitirá</a:t>
            </a:r>
            <a:r>
              <a:rPr lang="es-ES" sz="1200" spc="5" dirty="0">
                <a:effectLst/>
                <a:latin typeface="Arial MT"/>
                <a:ea typeface="Arial MT"/>
                <a:cs typeface="Arial MT"/>
              </a:rPr>
              <a:t> </a:t>
            </a:r>
            <a:r>
              <a:rPr lang="es-ES" sz="1200" dirty="0">
                <a:effectLst/>
                <a:latin typeface="Arial MT"/>
                <a:ea typeface="Arial MT"/>
                <a:cs typeface="Arial MT"/>
              </a:rPr>
              <a:t>mantener una ventaja competitiva y responder de manera efectiva a los cambios</a:t>
            </a:r>
            <a:r>
              <a:rPr lang="es-ES" sz="1200" spc="-320" dirty="0">
                <a:effectLst/>
                <a:latin typeface="Arial MT"/>
                <a:ea typeface="Arial MT"/>
                <a:cs typeface="Arial MT"/>
              </a:rPr>
              <a:t> </a:t>
            </a:r>
            <a:r>
              <a:rPr lang="es-ES" sz="1200" dirty="0">
                <a:effectLst/>
                <a:latin typeface="Arial MT"/>
                <a:ea typeface="Arial MT"/>
                <a:cs typeface="Arial MT"/>
              </a:rPr>
              <a:t>en</a:t>
            </a:r>
            <a:r>
              <a:rPr lang="es-ES" sz="1200" spc="-5" dirty="0">
                <a:effectLst/>
                <a:latin typeface="Arial MT"/>
                <a:ea typeface="Arial MT"/>
                <a:cs typeface="Arial MT"/>
              </a:rPr>
              <a:t> </a:t>
            </a:r>
            <a:r>
              <a:rPr lang="es-ES" sz="1200" dirty="0">
                <a:effectLst/>
                <a:latin typeface="Arial MT"/>
                <a:ea typeface="Arial MT"/>
                <a:cs typeface="Arial MT"/>
              </a:rPr>
              <a:t>el</a:t>
            </a:r>
            <a:r>
              <a:rPr lang="es-ES" sz="1200" spc="-15" dirty="0">
                <a:effectLst/>
                <a:latin typeface="Arial MT"/>
                <a:ea typeface="Arial MT"/>
                <a:cs typeface="Arial MT"/>
              </a:rPr>
              <a:t> </a:t>
            </a:r>
            <a:r>
              <a:rPr lang="es-ES" sz="1200" dirty="0">
                <a:effectLst/>
                <a:latin typeface="Arial MT"/>
                <a:ea typeface="Arial MT"/>
                <a:cs typeface="Arial MT"/>
              </a:rPr>
              <a:t>entorno</a:t>
            </a:r>
            <a:r>
              <a:rPr lang="es-ES" sz="1200" spc="-5" dirty="0">
                <a:effectLst/>
                <a:latin typeface="Arial MT"/>
                <a:ea typeface="Arial MT"/>
                <a:cs typeface="Arial MT"/>
              </a:rPr>
              <a:t> </a:t>
            </a:r>
            <a:r>
              <a:rPr lang="es-ES" sz="1200" dirty="0">
                <a:effectLst/>
                <a:latin typeface="Arial MT"/>
                <a:ea typeface="Arial MT"/>
                <a:cs typeface="Arial MT"/>
              </a:rPr>
              <a:t>empresarial.</a:t>
            </a:r>
            <a:endParaRPr lang="es-PE" sz="1100" dirty="0">
              <a:effectLst/>
              <a:latin typeface="Arial MT"/>
              <a:ea typeface="Arial MT"/>
              <a:cs typeface="Arial MT"/>
            </a:endParaRPr>
          </a:p>
          <a:p>
            <a:pPr>
              <a:spcBef>
                <a:spcPts val="55"/>
              </a:spcBef>
            </a:pPr>
            <a:endParaRPr lang="es-PE" sz="1200" dirty="0">
              <a:effectLst/>
              <a:latin typeface="Arial MT"/>
              <a:ea typeface="Arial MT"/>
              <a:cs typeface="Arial MT"/>
            </a:endParaRPr>
          </a:p>
          <a:p>
            <a:pPr marL="1085850" marR="622300" lvl="2" indent="-171450" algn="just">
              <a:spcAft>
                <a:spcPts val="0"/>
              </a:spcAft>
              <a:buFont typeface="Arial" panose="020B0604020202020204" pitchFamily="34" charset="0"/>
              <a:buChar char="•"/>
              <a:tabLst>
                <a:tab pos="1067435" algn="l"/>
              </a:tabLst>
            </a:pPr>
            <a:r>
              <a:rPr lang="es-ES" sz="1200" dirty="0">
                <a:effectLst/>
                <a:latin typeface="Arial MT"/>
                <a:ea typeface="Arial MT"/>
                <a:cs typeface="Arial MT"/>
              </a:rPr>
              <a:t>Se</a:t>
            </a:r>
            <a:r>
              <a:rPr lang="es-ES" sz="1200" spc="5" dirty="0">
                <a:effectLst/>
                <a:latin typeface="Arial MT"/>
                <a:ea typeface="Arial MT"/>
                <a:cs typeface="Arial MT"/>
              </a:rPr>
              <a:t> </a:t>
            </a:r>
            <a:r>
              <a:rPr lang="es-ES" sz="1200" dirty="0">
                <a:effectLst/>
                <a:latin typeface="Arial MT"/>
                <a:ea typeface="Arial MT"/>
                <a:cs typeface="Arial MT"/>
              </a:rPr>
              <a:t>debe</a:t>
            </a:r>
            <a:r>
              <a:rPr lang="es-ES" sz="1200" spc="5" dirty="0">
                <a:effectLst/>
                <a:latin typeface="Arial MT"/>
                <a:ea typeface="Arial MT"/>
                <a:cs typeface="Arial MT"/>
              </a:rPr>
              <a:t> </a:t>
            </a:r>
            <a:r>
              <a:rPr lang="es-ES" sz="1200" dirty="0">
                <a:effectLst/>
                <a:latin typeface="Arial MT"/>
                <a:ea typeface="Arial MT"/>
                <a:cs typeface="Arial MT"/>
              </a:rPr>
              <a:t>Integrar</a:t>
            </a:r>
            <a:r>
              <a:rPr lang="es-ES" sz="1200" spc="5" dirty="0">
                <a:effectLst/>
                <a:latin typeface="Arial MT"/>
                <a:ea typeface="Arial MT"/>
                <a:cs typeface="Arial MT"/>
              </a:rPr>
              <a:t> </a:t>
            </a:r>
            <a:r>
              <a:rPr lang="es-ES" sz="1200" dirty="0">
                <a:effectLst/>
                <a:latin typeface="Arial MT"/>
                <a:ea typeface="Arial MT"/>
                <a:cs typeface="Arial MT"/>
              </a:rPr>
              <a:t>prácticas</a:t>
            </a:r>
            <a:r>
              <a:rPr lang="es-ES" sz="1200" spc="5" dirty="0">
                <a:effectLst/>
                <a:latin typeface="Arial MT"/>
                <a:ea typeface="Arial MT"/>
                <a:cs typeface="Arial MT"/>
              </a:rPr>
              <a:t> </a:t>
            </a:r>
            <a:r>
              <a:rPr lang="es-ES" sz="1200" dirty="0">
                <a:effectLst/>
                <a:latin typeface="Arial MT"/>
                <a:ea typeface="Arial MT"/>
                <a:cs typeface="Arial MT"/>
              </a:rPr>
              <a:t>sostenibles</a:t>
            </a:r>
            <a:r>
              <a:rPr lang="es-ES" sz="1200" spc="5" dirty="0">
                <a:effectLst/>
                <a:latin typeface="Arial MT"/>
                <a:ea typeface="Arial MT"/>
                <a:cs typeface="Arial MT"/>
              </a:rPr>
              <a:t> </a:t>
            </a:r>
            <a:r>
              <a:rPr lang="es-ES" sz="1200" dirty="0">
                <a:effectLst/>
                <a:latin typeface="Arial MT"/>
                <a:ea typeface="Arial MT"/>
                <a:cs typeface="Arial MT"/>
              </a:rPr>
              <a:t>en</a:t>
            </a:r>
            <a:r>
              <a:rPr lang="es-ES" sz="1200" spc="5" dirty="0">
                <a:effectLst/>
                <a:latin typeface="Arial MT"/>
                <a:ea typeface="Arial MT"/>
                <a:cs typeface="Arial MT"/>
              </a:rPr>
              <a:t> </a:t>
            </a:r>
            <a:r>
              <a:rPr lang="es-ES" sz="1200" dirty="0">
                <a:effectLst/>
                <a:latin typeface="Arial MT"/>
                <a:ea typeface="Arial MT"/>
                <a:cs typeface="Arial MT"/>
              </a:rPr>
              <a:t>todas</a:t>
            </a:r>
            <a:r>
              <a:rPr lang="es-ES" sz="1200" spc="5" dirty="0">
                <a:effectLst/>
                <a:latin typeface="Arial MT"/>
                <a:ea typeface="Arial MT"/>
                <a:cs typeface="Arial MT"/>
              </a:rPr>
              <a:t> </a:t>
            </a:r>
            <a:r>
              <a:rPr lang="es-ES" sz="1200" dirty="0">
                <a:effectLst/>
                <a:latin typeface="Arial MT"/>
                <a:ea typeface="Arial MT"/>
                <a:cs typeface="Arial MT"/>
              </a:rPr>
              <a:t>las</a:t>
            </a:r>
            <a:r>
              <a:rPr lang="es-ES" sz="1200" spc="5" dirty="0">
                <a:effectLst/>
                <a:latin typeface="Arial MT"/>
                <a:ea typeface="Arial MT"/>
                <a:cs typeface="Arial MT"/>
              </a:rPr>
              <a:t> </a:t>
            </a:r>
            <a:r>
              <a:rPr lang="es-ES" sz="1200" dirty="0">
                <a:effectLst/>
                <a:latin typeface="Arial MT"/>
                <a:ea typeface="Arial MT"/>
                <a:cs typeface="Arial MT"/>
              </a:rPr>
              <a:t>etapas</a:t>
            </a:r>
            <a:r>
              <a:rPr lang="es-ES" sz="1200" spc="5" dirty="0">
                <a:effectLst/>
                <a:latin typeface="Arial MT"/>
                <a:ea typeface="Arial MT"/>
                <a:cs typeface="Arial MT"/>
              </a:rPr>
              <a:t> </a:t>
            </a:r>
            <a:r>
              <a:rPr lang="es-ES" sz="1200" dirty="0">
                <a:effectLst/>
                <a:latin typeface="Arial MT"/>
                <a:ea typeface="Arial MT"/>
                <a:cs typeface="Arial MT"/>
              </a:rPr>
              <a:t>del</a:t>
            </a:r>
            <a:r>
              <a:rPr lang="es-ES" sz="1200" spc="5" dirty="0">
                <a:effectLst/>
                <a:latin typeface="Arial MT"/>
                <a:ea typeface="Arial MT"/>
                <a:cs typeface="Arial MT"/>
              </a:rPr>
              <a:t> </a:t>
            </a:r>
            <a:r>
              <a:rPr lang="es-ES" sz="1200" dirty="0">
                <a:effectLst/>
                <a:latin typeface="Arial MT"/>
                <a:ea typeface="Arial MT"/>
                <a:cs typeface="Arial MT"/>
              </a:rPr>
              <a:t>proceso</a:t>
            </a:r>
            <a:r>
              <a:rPr lang="es-ES" sz="1200" spc="5" dirty="0">
                <a:effectLst/>
                <a:latin typeface="Arial MT"/>
                <a:ea typeface="Arial MT"/>
                <a:cs typeface="Arial MT"/>
              </a:rPr>
              <a:t> </a:t>
            </a:r>
            <a:r>
              <a:rPr lang="es-ES" sz="1200" dirty="0">
                <a:effectLst/>
                <a:latin typeface="Arial MT"/>
                <a:ea typeface="Arial MT"/>
                <a:cs typeface="Arial MT"/>
              </a:rPr>
              <a:t>de</a:t>
            </a:r>
            <a:r>
              <a:rPr lang="es-ES" sz="1200" spc="-320" dirty="0">
                <a:effectLst/>
                <a:latin typeface="Arial MT"/>
                <a:ea typeface="Arial MT"/>
                <a:cs typeface="Arial MT"/>
              </a:rPr>
              <a:t> </a:t>
            </a:r>
            <a:r>
              <a:rPr lang="es-ES" sz="1200" dirty="0">
                <a:effectLst/>
                <a:latin typeface="Arial MT"/>
                <a:ea typeface="Arial MT"/>
                <a:cs typeface="Arial MT"/>
              </a:rPr>
              <a:t>fabricación de sumideros. Esto no solo beneficia al medio ambiente, sino que</a:t>
            </a:r>
            <a:r>
              <a:rPr lang="es-ES" sz="1200" spc="5" dirty="0">
                <a:effectLst/>
                <a:latin typeface="Arial MT"/>
                <a:ea typeface="Arial MT"/>
                <a:cs typeface="Arial MT"/>
              </a:rPr>
              <a:t> </a:t>
            </a:r>
            <a:r>
              <a:rPr lang="es-ES" sz="1200" dirty="0">
                <a:effectLst/>
                <a:latin typeface="Arial MT"/>
                <a:ea typeface="Arial MT"/>
                <a:cs typeface="Arial MT"/>
              </a:rPr>
              <a:t>también</a:t>
            </a:r>
            <a:r>
              <a:rPr lang="es-ES" sz="1200" spc="-65" dirty="0">
                <a:effectLst/>
                <a:latin typeface="Arial MT"/>
                <a:ea typeface="Arial MT"/>
                <a:cs typeface="Arial MT"/>
              </a:rPr>
              <a:t> </a:t>
            </a:r>
            <a:r>
              <a:rPr lang="es-ES" sz="1200" dirty="0">
                <a:effectLst/>
                <a:latin typeface="Arial MT"/>
                <a:ea typeface="Arial MT"/>
                <a:cs typeface="Arial MT"/>
              </a:rPr>
              <a:t>puede</a:t>
            </a:r>
            <a:r>
              <a:rPr lang="es-ES" sz="1200" spc="-65" dirty="0">
                <a:effectLst/>
                <a:latin typeface="Arial MT"/>
                <a:ea typeface="Arial MT"/>
                <a:cs typeface="Arial MT"/>
              </a:rPr>
              <a:t> </a:t>
            </a:r>
            <a:r>
              <a:rPr lang="es-ES" sz="1200" dirty="0">
                <a:effectLst/>
                <a:latin typeface="Arial MT"/>
                <a:ea typeface="Arial MT"/>
                <a:cs typeface="Arial MT"/>
              </a:rPr>
              <a:t>tener</a:t>
            </a:r>
            <a:r>
              <a:rPr lang="es-ES" sz="1200" spc="-60" dirty="0">
                <a:effectLst/>
                <a:latin typeface="Arial MT"/>
                <a:ea typeface="Arial MT"/>
                <a:cs typeface="Arial MT"/>
              </a:rPr>
              <a:t> </a:t>
            </a:r>
            <a:r>
              <a:rPr lang="es-ES" sz="1200" dirty="0">
                <a:effectLst/>
                <a:latin typeface="Arial MT"/>
                <a:ea typeface="Arial MT"/>
                <a:cs typeface="Arial MT"/>
              </a:rPr>
              <a:t>un</a:t>
            </a:r>
            <a:r>
              <a:rPr lang="es-ES" sz="1200" spc="-55" dirty="0">
                <a:effectLst/>
                <a:latin typeface="Arial MT"/>
                <a:ea typeface="Arial MT"/>
                <a:cs typeface="Arial MT"/>
              </a:rPr>
              <a:t> </a:t>
            </a:r>
            <a:r>
              <a:rPr lang="es-ES" sz="1200" dirty="0">
                <a:effectLst/>
                <a:latin typeface="Arial MT"/>
                <a:ea typeface="Arial MT"/>
                <a:cs typeface="Arial MT"/>
              </a:rPr>
              <a:t>impacto</a:t>
            </a:r>
            <a:r>
              <a:rPr lang="es-ES" sz="1200" spc="-65" dirty="0">
                <a:effectLst/>
                <a:latin typeface="Arial MT"/>
                <a:ea typeface="Arial MT"/>
                <a:cs typeface="Arial MT"/>
              </a:rPr>
              <a:t> </a:t>
            </a:r>
            <a:r>
              <a:rPr lang="es-ES" sz="1200" dirty="0">
                <a:effectLst/>
                <a:latin typeface="Arial MT"/>
                <a:ea typeface="Arial MT"/>
                <a:cs typeface="Arial MT"/>
              </a:rPr>
              <a:t>positivo</a:t>
            </a:r>
            <a:r>
              <a:rPr lang="es-ES" sz="1200" spc="-55" dirty="0">
                <a:effectLst/>
                <a:latin typeface="Arial MT"/>
                <a:ea typeface="Arial MT"/>
                <a:cs typeface="Arial MT"/>
              </a:rPr>
              <a:t> </a:t>
            </a:r>
            <a:r>
              <a:rPr lang="es-ES" sz="1200" dirty="0">
                <a:effectLst/>
                <a:latin typeface="Arial MT"/>
                <a:ea typeface="Arial MT"/>
                <a:cs typeface="Arial MT"/>
              </a:rPr>
              <a:t>en</a:t>
            </a:r>
            <a:r>
              <a:rPr lang="es-ES" sz="1200" spc="-55" dirty="0">
                <a:effectLst/>
                <a:latin typeface="Arial MT"/>
                <a:ea typeface="Arial MT"/>
                <a:cs typeface="Arial MT"/>
              </a:rPr>
              <a:t> </a:t>
            </a:r>
            <a:r>
              <a:rPr lang="es-ES" sz="1200" dirty="0">
                <a:effectLst/>
                <a:latin typeface="Arial MT"/>
                <a:ea typeface="Arial MT"/>
                <a:cs typeface="Arial MT"/>
              </a:rPr>
              <a:t>la</a:t>
            </a:r>
            <a:r>
              <a:rPr lang="es-ES" sz="1200" spc="-55" dirty="0">
                <a:effectLst/>
                <a:latin typeface="Arial MT"/>
                <a:ea typeface="Arial MT"/>
                <a:cs typeface="Arial MT"/>
              </a:rPr>
              <a:t> </a:t>
            </a:r>
            <a:r>
              <a:rPr lang="es-ES" sz="1200" dirty="0">
                <a:effectLst/>
                <a:latin typeface="Arial MT"/>
                <a:ea typeface="Arial MT"/>
                <a:cs typeface="Arial MT"/>
              </a:rPr>
              <a:t>percepción</a:t>
            </a:r>
            <a:r>
              <a:rPr lang="es-ES" sz="1200" spc="-65" dirty="0">
                <a:effectLst/>
                <a:latin typeface="Arial MT"/>
                <a:ea typeface="Arial MT"/>
                <a:cs typeface="Arial MT"/>
              </a:rPr>
              <a:t> </a:t>
            </a:r>
            <a:r>
              <a:rPr lang="es-ES" sz="1200" dirty="0">
                <a:effectLst/>
                <a:latin typeface="Arial MT"/>
                <a:ea typeface="Arial MT"/>
                <a:cs typeface="Arial MT"/>
              </a:rPr>
              <a:t>de</a:t>
            </a:r>
            <a:r>
              <a:rPr lang="es-ES" sz="1200" spc="-65" dirty="0">
                <a:effectLst/>
                <a:latin typeface="Arial MT"/>
                <a:ea typeface="Arial MT"/>
                <a:cs typeface="Arial MT"/>
              </a:rPr>
              <a:t> </a:t>
            </a:r>
            <a:r>
              <a:rPr lang="es-ES" sz="1200" dirty="0">
                <a:effectLst/>
                <a:latin typeface="Arial MT"/>
                <a:ea typeface="Arial MT"/>
                <a:cs typeface="Arial MT"/>
              </a:rPr>
              <a:t>la</a:t>
            </a:r>
            <a:r>
              <a:rPr lang="es-ES" sz="1200" spc="-55" dirty="0">
                <a:effectLst/>
                <a:latin typeface="Arial MT"/>
                <a:ea typeface="Arial MT"/>
                <a:cs typeface="Arial MT"/>
              </a:rPr>
              <a:t> </a:t>
            </a:r>
            <a:r>
              <a:rPr lang="es-ES" sz="1200" dirty="0">
                <a:effectLst/>
                <a:latin typeface="Arial MT"/>
                <a:ea typeface="Arial MT"/>
                <a:cs typeface="Arial MT"/>
              </a:rPr>
              <a:t>empresa</a:t>
            </a:r>
            <a:r>
              <a:rPr lang="es-ES" sz="1200" spc="-55" dirty="0">
                <a:effectLst/>
                <a:latin typeface="Arial MT"/>
                <a:ea typeface="Arial MT"/>
                <a:cs typeface="Arial MT"/>
              </a:rPr>
              <a:t> </a:t>
            </a:r>
            <a:r>
              <a:rPr lang="es-ES" sz="1200" dirty="0">
                <a:effectLst/>
                <a:latin typeface="Arial MT"/>
                <a:ea typeface="Arial MT"/>
                <a:cs typeface="Arial MT"/>
              </a:rPr>
              <a:t>por</a:t>
            </a:r>
            <a:r>
              <a:rPr lang="es-ES" sz="1200" spc="-60" dirty="0">
                <a:effectLst/>
                <a:latin typeface="Arial MT"/>
                <a:ea typeface="Arial MT"/>
                <a:cs typeface="Arial MT"/>
              </a:rPr>
              <a:t> </a:t>
            </a:r>
            <a:r>
              <a:rPr lang="es-ES" sz="1200" dirty="0">
                <a:effectLst/>
                <a:latin typeface="Arial MT"/>
                <a:ea typeface="Arial MT"/>
                <a:cs typeface="Arial MT"/>
              </a:rPr>
              <a:t>parte</a:t>
            </a:r>
            <a:r>
              <a:rPr lang="es-ES" sz="1200" spc="-320" dirty="0">
                <a:effectLst/>
                <a:latin typeface="Arial MT"/>
                <a:ea typeface="Arial MT"/>
                <a:cs typeface="Arial MT"/>
              </a:rPr>
              <a:t> </a:t>
            </a:r>
            <a:r>
              <a:rPr lang="es-ES" sz="1200" dirty="0">
                <a:effectLst/>
                <a:latin typeface="Arial MT"/>
                <a:ea typeface="Arial MT"/>
                <a:cs typeface="Arial MT"/>
              </a:rPr>
              <a:t>de clientes y partes interesadas. Así como también Implementar programas de</a:t>
            </a:r>
            <a:r>
              <a:rPr lang="es-ES" sz="1200" spc="5" dirty="0">
                <a:effectLst/>
                <a:latin typeface="Arial MT"/>
                <a:ea typeface="Arial MT"/>
                <a:cs typeface="Arial MT"/>
              </a:rPr>
              <a:t> </a:t>
            </a:r>
            <a:r>
              <a:rPr lang="es-ES" sz="1200" dirty="0">
                <a:effectLst/>
                <a:latin typeface="Arial MT"/>
                <a:ea typeface="Arial MT"/>
                <a:cs typeface="Arial MT"/>
              </a:rPr>
              <a:t>capacitación continua para empleados, especialmente en áreas críticas como la</a:t>
            </a:r>
            <a:r>
              <a:rPr lang="es-ES" sz="1200" spc="5" dirty="0">
                <a:effectLst/>
                <a:latin typeface="Arial MT"/>
                <a:ea typeface="Arial MT"/>
                <a:cs typeface="Arial MT"/>
              </a:rPr>
              <a:t> </a:t>
            </a:r>
            <a:r>
              <a:rPr lang="es-ES" sz="1200" dirty="0">
                <a:effectLst/>
                <a:latin typeface="Arial MT"/>
                <a:ea typeface="Arial MT"/>
                <a:cs typeface="Arial MT"/>
              </a:rPr>
              <a:t>gestión de residuos y la optimización de áreas de trabajo. Esto garantizará que</a:t>
            </a:r>
            <a:r>
              <a:rPr lang="es-ES" sz="1200" spc="5" dirty="0">
                <a:effectLst/>
                <a:latin typeface="Arial MT"/>
                <a:ea typeface="Arial MT"/>
                <a:cs typeface="Arial MT"/>
              </a:rPr>
              <a:t> </a:t>
            </a:r>
            <a:r>
              <a:rPr lang="es-ES" sz="1200" dirty="0">
                <a:effectLst/>
                <a:latin typeface="Arial MT"/>
                <a:ea typeface="Arial MT"/>
                <a:cs typeface="Arial MT"/>
              </a:rPr>
              <a:t>los</a:t>
            </a:r>
            <a:r>
              <a:rPr lang="es-ES" sz="1200" spc="5" dirty="0">
                <a:effectLst/>
                <a:latin typeface="Arial MT"/>
                <a:ea typeface="Arial MT"/>
                <a:cs typeface="Arial MT"/>
              </a:rPr>
              <a:t> </a:t>
            </a:r>
            <a:r>
              <a:rPr lang="es-ES" sz="1200" dirty="0">
                <a:effectLst/>
                <a:latin typeface="Arial MT"/>
                <a:ea typeface="Arial MT"/>
                <a:cs typeface="Arial MT"/>
              </a:rPr>
              <a:t>empleados</a:t>
            </a:r>
            <a:r>
              <a:rPr lang="es-ES" sz="1200" spc="5" dirty="0">
                <a:effectLst/>
                <a:latin typeface="Arial MT"/>
                <a:ea typeface="Arial MT"/>
                <a:cs typeface="Arial MT"/>
              </a:rPr>
              <a:t> </a:t>
            </a:r>
            <a:r>
              <a:rPr lang="es-ES" sz="1200" dirty="0">
                <a:effectLst/>
                <a:latin typeface="Arial MT"/>
                <a:ea typeface="Arial MT"/>
                <a:cs typeface="Arial MT"/>
              </a:rPr>
              <a:t>estén</a:t>
            </a:r>
            <a:r>
              <a:rPr lang="es-ES" sz="1200" spc="5" dirty="0">
                <a:effectLst/>
                <a:latin typeface="Arial MT"/>
                <a:ea typeface="Arial MT"/>
                <a:cs typeface="Arial MT"/>
              </a:rPr>
              <a:t> </a:t>
            </a:r>
            <a:r>
              <a:rPr lang="es-ES" sz="1200" dirty="0">
                <a:effectLst/>
                <a:latin typeface="Arial MT"/>
                <a:ea typeface="Arial MT"/>
                <a:cs typeface="Arial MT"/>
              </a:rPr>
              <a:t>actualizados</a:t>
            </a:r>
            <a:r>
              <a:rPr lang="es-ES" sz="1200" spc="5" dirty="0">
                <a:effectLst/>
                <a:latin typeface="Arial MT"/>
                <a:ea typeface="Arial MT"/>
                <a:cs typeface="Arial MT"/>
              </a:rPr>
              <a:t> </a:t>
            </a:r>
            <a:r>
              <a:rPr lang="es-ES" sz="1200" dirty="0">
                <a:effectLst/>
                <a:latin typeface="Arial MT"/>
                <a:ea typeface="Arial MT"/>
                <a:cs typeface="Arial MT"/>
              </a:rPr>
              <a:t>en</a:t>
            </a:r>
            <a:r>
              <a:rPr lang="es-ES" sz="1200" spc="5" dirty="0">
                <a:effectLst/>
                <a:latin typeface="Arial MT"/>
                <a:ea typeface="Arial MT"/>
                <a:cs typeface="Arial MT"/>
              </a:rPr>
              <a:t> </a:t>
            </a:r>
            <a:r>
              <a:rPr lang="es-ES" sz="1200" dirty="0">
                <a:effectLst/>
                <a:latin typeface="Arial MT"/>
                <a:ea typeface="Arial MT"/>
                <a:cs typeface="Arial MT"/>
              </a:rPr>
              <a:t>las</a:t>
            </a:r>
            <a:r>
              <a:rPr lang="es-ES" sz="1200" spc="5" dirty="0">
                <a:effectLst/>
                <a:latin typeface="Arial MT"/>
                <a:ea typeface="Arial MT"/>
                <a:cs typeface="Arial MT"/>
              </a:rPr>
              <a:t> </a:t>
            </a:r>
            <a:r>
              <a:rPr lang="es-ES" sz="1200" dirty="0">
                <a:effectLst/>
                <a:latin typeface="Arial MT"/>
                <a:ea typeface="Arial MT"/>
                <a:cs typeface="Arial MT"/>
              </a:rPr>
              <a:t>mejores</a:t>
            </a:r>
            <a:r>
              <a:rPr lang="es-ES" sz="1200" spc="5" dirty="0">
                <a:effectLst/>
                <a:latin typeface="Arial MT"/>
                <a:ea typeface="Arial MT"/>
                <a:cs typeface="Arial MT"/>
              </a:rPr>
              <a:t> </a:t>
            </a:r>
            <a:r>
              <a:rPr lang="es-ES" sz="1200" dirty="0">
                <a:effectLst/>
                <a:latin typeface="Arial MT"/>
                <a:ea typeface="Arial MT"/>
                <a:cs typeface="Arial MT"/>
              </a:rPr>
              <a:t>prácticas</a:t>
            </a:r>
            <a:r>
              <a:rPr lang="es-ES" sz="1200" spc="5" dirty="0">
                <a:effectLst/>
                <a:latin typeface="Arial MT"/>
                <a:ea typeface="Arial MT"/>
                <a:cs typeface="Arial MT"/>
              </a:rPr>
              <a:t> </a:t>
            </a:r>
            <a:r>
              <a:rPr lang="es-ES" sz="1200" dirty="0">
                <a:effectLst/>
                <a:latin typeface="Arial MT"/>
                <a:ea typeface="Arial MT"/>
                <a:cs typeface="Arial MT"/>
              </a:rPr>
              <a:t>y</a:t>
            </a:r>
            <a:r>
              <a:rPr lang="es-ES" sz="1200" spc="5" dirty="0">
                <a:effectLst/>
                <a:latin typeface="Arial MT"/>
                <a:ea typeface="Arial MT"/>
                <a:cs typeface="Arial MT"/>
              </a:rPr>
              <a:t> </a:t>
            </a:r>
            <a:r>
              <a:rPr lang="es-ES" sz="1200" dirty="0">
                <a:effectLst/>
                <a:latin typeface="Arial MT"/>
                <a:ea typeface="Arial MT"/>
                <a:cs typeface="Arial MT"/>
              </a:rPr>
              <a:t>metodologías</a:t>
            </a:r>
            <a:r>
              <a:rPr lang="es-ES" sz="1200" spc="5" dirty="0">
                <a:effectLst/>
                <a:latin typeface="Arial MT"/>
                <a:ea typeface="Arial MT"/>
                <a:cs typeface="Arial MT"/>
              </a:rPr>
              <a:t> </a:t>
            </a:r>
            <a:r>
              <a:rPr lang="es-ES" sz="1200" dirty="0">
                <a:effectLst/>
                <a:latin typeface="Arial MT"/>
                <a:ea typeface="Arial MT"/>
                <a:cs typeface="Arial MT"/>
              </a:rPr>
              <a:t>relevantes.</a:t>
            </a:r>
            <a:endParaRPr lang="es-PE" sz="1100" dirty="0">
              <a:effectLst/>
              <a:latin typeface="Arial MT"/>
              <a:ea typeface="Arial MT"/>
              <a:cs typeface="Arial MT"/>
            </a:endParaRPr>
          </a:p>
        </p:txBody>
      </p:sp>
      <p:pic>
        <p:nvPicPr>
          <p:cNvPr id="3" name="Imagen 2">
            <a:extLst>
              <a:ext uri="{FF2B5EF4-FFF2-40B4-BE49-F238E27FC236}">
                <a16:creationId xmlns:a16="http://schemas.microsoft.com/office/drawing/2014/main" id="{F107C5EE-B533-4654-9695-8B97B9E5B1B9}"/>
              </a:ext>
            </a:extLst>
          </p:cNvPr>
          <p:cNvPicPr>
            <a:picLocks noChangeAspect="1"/>
          </p:cNvPicPr>
          <p:nvPr/>
        </p:nvPicPr>
        <p:blipFill>
          <a:blip r:embed="rId4"/>
          <a:stretch>
            <a:fillRect/>
          </a:stretch>
        </p:blipFill>
        <p:spPr>
          <a:xfrm>
            <a:off x="9972907" y="3828111"/>
            <a:ext cx="2189787" cy="1502953"/>
          </a:xfrm>
          <a:prstGeom prst="rect">
            <a:avLst/>
          </a:prstGeom>
        </p:spPr>
      </p:pic>
    </p:spTree>
    <p:extLst>
      <p:ext uri="{BB962C8B-B14F-4D97-AF65-F5344CB8AC3E}">
        <p14:creationId xmlns:p14="http://schemas.microsoft.com/office/powerpoint/2010/main" val="3208832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4" name="Google Shape;271;p13">
            <a:extLst>
              <a:ext uri="{FF2B5EF4-FFF2-40B4-BE49-F238E27FC236}">
                <a16:creationId xmlns:a16="http://schemas.microsoft.com/office/drawing/2014/main" id="{9C2F173B-8D79-4D1E-B54E-78AE90CB3566}"/>
              </a:ext>
            </a:extLst>
          </p:cNvPr>
          <p:cNvPicPr preferRelativeResize="0"/>
          <p:nvPr/>
        </p:nvPicPr>
        <p:blipFill rotWithShape="1">
          <a:blip r:embed="rId3">
            <a:alphaModFix/>
          </a:blip>
          <a:srcRect l="831" t="4246" r="1978" b="25266"/>
          <a:stretch/>
        </p:blipFill>
        <p:spPr>
          <a:xfrm>
            <a:off x="118753" y="0"/>
            <a:ext cx="12192000" cy="2108200"/>
          </a:xfrm>
          <a:prstGeom prst="rect">
            <a:avLst/>
          </a:prstGeom>
          <a:noFill/>
          <a:ln>
            <a:noFill/>
          </a:ln>
        </p:spPr>
      </p:pic>
      <p:sp>
        <p:nvSpPr>
          <p:cNvPr id="353" name="Google Shape;353;p19"/>
          <p:cNvSpPr/>
          <p:nvPr/>
        </p:nvSpPr>
        <p:spPr>
          <a:xfrm>
            <a:off x="1848923" y="0"/>
            <a:ext cx="8494153"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800" b="0" i="0" u="none" strike="noStrike" cap="none" dirty="0">
                <a:solidFill>
                  <a:schemeClr val="lt1"/>
                </a:solidFill>
                <a:latin typeface="Times New Roman"/>
                <a:ea typeface="Times New Roman"/>
                <a:cs typeface="Times New Roman"/>
                <a:sym typeface="Times New Roman"/>
              </a:rPr>
              <a:t>REFERENCIAS</a:t>
            </a:r>
            <a:endParaRPr lang="es-PE" sz="1600" b="0" i="0" u="none" strike="noStrike" cap="none"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D25C1BFB-953D-4640-AD48-3F9FA2948A08}"/>
              </a:ext>
            </a:extLst>
          </p:cNvPr>
          <p:cNvPicPr>
            <a:picLocks noChangeAspect="1"/>
          </p:cNvPicPr>
          <p:nvPr/>
        </p:nvPicPr>
        <p:blipFill>
          <a:blip r:embed="rId4"/>
          <a:stretch>
            <a:fillRect/>
          </a:stretch>
        </p:blipFill>
        <p:spPr>
          <a:xfrm>
            <a:off x="3200400" y="1020184"/>
            <a:ext cx="5492338" cy="5094866"/>
          </a:xfrm>
          <a:prstGeom prst="rect">
            <a:avLst/>
          </a:prstGeom>
        </p:spPr>
      </p:pic>
    </p:spTree>
    <p:extLst>
      <p:ext uri="{BB962C8B-B14F-4D97-AF65-F5344CB8AC3E}">
        <p14:creationId xmlns:p14="http://schemas.microsoft.com/office/powerpoint/2010/main" val="180032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pic>
        <p:nvPicPr>
          <p:cNvPr id="153" name="Google Shape;153;p4"/>
          <p:cNvPicPr preferRelativeResize="0"/>
          <p:nvPr/>
        </p:nvPicPr>
        <p:blipFill rotWithShape="1">
          <a:blip r:embed="rId3">
            <a:alphaModFix/>
          </a:blip>
          <a:srcRect l="831" t="4246" r="1978" b="25266"/>
          <a:stretch/>
        </p:blipFill>
        <p:spPr>
          <a:xfrm>
            <a:off x="-1" y="121613"/>
            <a:ext cx="12192000" cy="2108200"/>
          </a:xfrm>
          <a:prstGeom prst="rect">
            <a:avLst/>
          </a:prstGeom>
          <a:noFill/>
          <a:ln>
            <a:noFill/>
          </a:ln>
        </p:spPr>
      </p:pic>
      <p:sp>
        <p:nvSpPr>
          <p:cNvPr id="154" name="Google Shape;154;p4"/>
          <p:cNvSpPr txBox="1"/>
          <p:nvPr/>
        </p:nvSpPr>
        <p:spPr>
          <a:xfrm>
            <a:off x="1581479" y="1175713"/>
            <a:ext cx="8795237" cy="4031833"/>
          </a:xfrm>
          <a:prstGeom prst="rect">
            <a:avLst/>
          </a:prstGeom>
          <a:noFill/>
          <a:ln>
            <a:noFill/>
          </a:ln>
        </p:spPr>
        <p:txBody>
          <a:bodyPr spcFirstLastPara="1" wrap="square" lIns="91425" tIns="45700" rIns="91425" bIns="45700" anchor="t" anchorCtr="0">
            <a:spAutoFit/>
          </a:bodyPr>
          <a:lstStyle/>
          <a:p>
            <a:pPr algn="just"/>
            <a:r>
              <a:rPr lang="es-MX" sz="1600" dirty="0">
                <a:latin typeface="Times New Roman" panose="02020603050405020304" pitchFamily="18" charset="0"/>
                <a:cs typeface="Times New Roman" panose="02020603050405020304" pitchFamily="18" charset="0"/>
              </a:rPr>
              <a:t>El presente informe resalta la imperante necesidad de optimizar la cadena de suministro de Sumideros Z&amp;G, identificando oportunidades clave para la reducción de costos y la mejora de la eficiencia. Se enfatiza la importancia de implementar prácticas logísticas sostenibles y una segregación eficiente de productos como estrategias fundamentales para enfrentar los desafíos del mercado.</a:t>
            </a:r>
          </a:p>
          <a:p>
            <a:pPr algn="just"/>
            <a:r>
              <a:rPr lang="es-MX" sz="1600" dirty="0">
                <a:latin typeface="Times New Roman" panose="02020603050405020304" pitchFamily="18" charset="0"/>
                <a:cs typeface="Times New Roman" panose="02020603050405020304" pitchFamily="18" charset="0"/>
              </a:rPr>
              <a:t>En el marco de un plan integral, se proponen estrategias específicas para la distribución de áreas, la gestión eficiente de residuos y la adopción de tecnologías innovadoras. El enfoque central radica en la mejora continua de los procesos logísticos, garantizando entregas oportunas y elevando la satisfacción del cliente. Además, se destaca la implementación de un diseño de layout eficiente y un plan de valorización de residuos para robustecer la operación logística y contribuir al éxito sostenible de Sumideros Z&amp;G en la industria.</a:t>
            </a:r>
          </a:p>
          <a:p>
            <a:pPr algn="just"/>
            <a:r>
              <a:rPr lang="es-MX" sz="1600" dirty="0">
                <a:latin typeface="Times New Roman" panose="02020603050405020304" pitchFamily="18" charset="0"/>
                <a:cs typeface="Times New Roman" panose="02020603050405020304" pitchFamily="18" charset="0"/>
              </a:rPr>
              <a:t>En el ámbito del marketing, se propone la creación de una visión, misión y valores corporativos que resalten el compromiso de Sumideros Z&amp;G con la excelencia en la fabricación de sumideros y una gestión logística responsable. Asimismo, se recomienda el desarrollo de una página web profesional que refleje la identidad de la empresa, brinde información detallada sobre sus productos y servicios, y sirva como plataforma para interactuar con clientes potenciales. Esta presencia online sólida fortalecerá la visibilidad de la empresa y facilitará la comunicación efectiva con stakeholders clave.</a:t>
            </a:r>
          </a:p>
        </p:txBody>
      </p:sp>
      <p:pic>
        <p:nvPicPr>
          <p:cNvPr id="155" name="Google Shape;155;p4"/>
          <p:cNvPicPr preferRelativeResize="0"/>
          <p:nvPr/>
        </p:nvPicPr>
        <p:blipFill rotWithShape="1">
          <a:blip r:embed="rId4">
            <a:alphaModFix/>
          </a:blip>
          <a:srcRect/>
          <a:stretch/>
        </p:blipFill>
        <p:spPr>
          <a:xfrm>
            <a:off x="130745" y="3836108"/>
            <a:ext cx="1533861" cy="1965260"/>
          </a:xfrm>
          <a:prstGeom prst="rect">
            <a:avLst/>
          </a:prstGeom>
          <a:noFill/>
          <a:ln>
            <a:noFill/>
          </a:ln>
        </p:spPr>
      </p:pic>
      <p:pic>
        <p:nvPicPr>
          <p:cNvPr id="156" name="Google Shape;156;p4"/>
          <p:cNvPicPr preferRelativeResize="0"/>
          <p:nvPr/>
        </p:nvPicPr>
        <p:blipFill rotWithShape="1">
          <a:blip r:embed="rId4">
            <a:alphaModFix/>
          </a:blip>
          <a:srcRect/>
          <a:stretch/>
        </p:blipFill>
        <p:spPr>
          <a:xfrm>
            <a:off x="10459843" y="3630844"/>
            <a:ext cx="1533861" cy="1965260"/>
          </a:xfrm>
          <a:prstGeom prst="rect">
            <a:avLst/>
          </a:prstGeom>
          <a:noFill/>
          <a:ln>
            <a:noFill/>
          </a:ln>
        </p:spPr>
      </p:pic>
      <p:sp>
        <p:nvSpPr>
          <p:cNvPr id="6" name="Google Shape;165;p5">
            <a:extLst>
              <a:ext uri="{FF2B5EF4-FFF2-40B4-BE49-F238E27FC236}">
                <a16:creationId xmlns:a16="http://schemas.microsoft.com/office/drawing/2014/main" id="{C5543A71-0AD3-47CF-B59B-8CC642194028}"/>
              </a:ext>
            </a:extLst>
          </p:cNvPr>
          <p:cNvSpPr/>
          <p:nvPr/>
        </p:nvSpPr>
        <p:spPr>
          <a:xfrm>
            <a:off x="3215308" y="121613"/>
            <a:ext cx="6439332" cy="460278"/>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400" b="0" i="0" u="none" strike="noStrike" cap="none" dirty="0">
                <a:solidFill>
                  <a:schemeClr val="lt1"/>
                </a:solidFill>
                <a:latin typeface="Times New Roman"/>
                <a:ea typeface="Times New Roman"/>
                <a:cs typeface="Times New Roman"/>
                <a:sym typeface="Times New Roman"/>
              </a:rPr>
              <a:t>RESUMEN EJECUTIVO</a:t>
            </a:r>
            <a:endParaRPr sz="20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5" name="Google Shape;271;p13">
            <a:extLst>
              <a:ext uri="{FF2B5EF4-FFF2-40B4-BE49-F238E27FC236}">
                <a16:creationId xmlns:a16="http://schemas.microsoft.com/office/drawing/2014/main" id="{84C09F92-9822-42CC-BA53-473EF6D217BC}"/>
              </a:ext>
            </a:extLst>
          </p:cNvPr>
          <p:cNvPicPr preferRelativeResize="0"/>
          <p:nvPr/>
        </p:nvPicPr>
        <p:blipFill rotWithShape="1">
          <a:blip r:embed="rId3">
            <a:alphaModFix/>
          </a:blip>
          <a:srcRect l="831" t="4246" r="1978" b="25266"/>
          <a:stretch/>
        </p:blipFill>
        <p:spPr>
          <a:xfrm>
            <a:off x="130628" y="47730"/>
            <a:ext cx="12192000" cy="2108200"/>
          </a:xfrm>
          <a:prstGeom prst="rect">
            <a:avLst/>
          </a:prstGeom>
          <a:noFill/>
          <a:ln>
            <a:noFill/>
          </a:ln>
        </p:spPr>
      </p:pic>
      <p:sp>
        <p:nvSpPr>
          <p:cNvPr id="353" name="Google Shape;353;p19"/>
          <p:cNvSpPr/>
          <p:nvPr/>
        </p:nvSpPr>
        <p:spPr>
          <a:xfrm>
            <a:off x="1723714" y="108885"/>
            <a:ext cx="8494153"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400" dirty="0">
                <a:solidFill>
                  <a:schemeClr val="lt1"/>
                </a:solidFill>
                <a:latin typeface="Times New Roman"/>
                <a:ea typeface="Calibri"/>
                <a:cs typeface="Times New Roman"/>
                <a:sym typeface="Times New Roman"/>
              </a:rPr>
              <a:t>ANEXOS</a:t>
            </a:r>
            <a:endParaRPr lang="es-PE" sz="1600" b="0" i="0" u="none" strike="noStrike" cap="none" dirty="0">
              <a:solidFill>
                <a:schemeClr val="lt1"/>
              </a:solidFill>
              <a:latin typeface="Calibri"/>
              <a:ea typeface="Calibri"/>
              <a:cs typeface="Calibri"/>
              <a:sym typeface="Calibri"/>
            </a:endParaRPr>
          </a:p>
        </p:txBody>
      </p:sp>
      <p:pic>
        <p:nvPicPr>
          <p:cNvPr id="4" name="image202.jpeg">
            <a:extLst>
              <a:ext uri="{FF2B5EF4-FFF2-40B4-BE49-F238E27FC236}">
                <a16:creationId xmlns:a16="http://schemas.microsoft.com/office/drawing/2014/main" id="{FCCD41F6-7E2D-44CF-9CC7-C72A1709DE4E}"/>
              </a:ext>
            </a:extLst>
          </p:cNvPr>
          <p:cNvPicPr/>
          <p:nvPr/>
        </p:nvPicPr>
        <p:blipFill>
          <a:blip r:embed="rId4" cstate="print"/>
          <a:stretch>
            <a:fillRect/>
          </a:stretch>
        </p:blipFill>
        <p:spPr>
          <a:xfrm>
            <a:off x="1859280" y="1901190"/>
            <a:ext cx="8473440" cy="3055620"/>
          </a:xfrm>
          <a:prstGeom prst="rect">
            <a:avLst/>
          </a:prstGeom>
        </p:spPr>
      </p:pic>
      <p:sp>
        <p:nvSpPr>
          <p:cNvPr id="6" name="CuadroTexto 5">
            <a:extLst>
              <a:ext uri="{FF2B5EF4-FFF2-40B4-BE49-F238E27FC236}">
                <a16:creationId xmlns:a16="http://schemas.microsoft.com/office/drawing/2014/main" id="{942066AB-3B54-469B-A63D-B83C46FD76A6}"/>
              </a:ext>
            </a:extLst>
          </p:cNvPr>
          <p:cNvSpPr txBox="1"/>
          <p:nvPr/>
        </p:nvSpPr>
        <p:spPr>
          <a:xfrm>
            <a:off x="899698" y="1101830"/>
            <a:ext cx="6096000" cy="369332"/>
          </a:xfrm>
          <a:prstGeom prst="rect">
            <a:avLst/>
          </a:prstGeom>
          <a:noFill/>
        </p:spPr>
        <p:txBody>
          <a:bodyPr wrap="square">
            <a:spAutoFit/>
          </a:bodyPr>
          <a:lstStyle/>
          <a:p>
            <a:pPr marL="411480"/>
            <a:r>
              <a:rPr lang="es-ES" sz="1800" b="1" dirty="0">
                <a:effectLst/>
                <a:latin typeface="Arial" panose="020B0604020202020204" pitchFamily="34" charset="0"/>
                <a:ea typeface="Arial MT"/>
                <a:cs typeface="Arial MT"/>
              </a:rPr>
              <a:t>Anexo.</a:t>
            </a:r>
            <a:r>
              <a:rPr lang="es-ES" sz="1800" b="1" spc="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-1</a:t>
            </a:r>
            <a:r>
              <a:rPr lang="es-ES" sz="1800" b="1" spc="-1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Áreas</a:t>
            </a:r>
            <a:r>
              <a:rPr lang="es-ES" sz="1800" b="1" spc="-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de</a:t>
            </a:r>
            <a:r>
              <a:rPr lang="es-ES" sz="1800" b="1" spc="-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la</a:t>
            </a:r>
            <a:r>
              <a:rPr lang="es-ES" sz="1800" b="1" spc="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Empresa</a:t>
            </a:r>
            <a:endParaRPr lang="es-PE" sz="1800" dirty="0">
              <a:effectLst/>
              <a:latin typeface="Arial MT"/>
              <a:ea typeface="Arial MT"/>
              <a:cs typeface="Arial MT"/>
            </a:endParaRPr>
          </a:p>
        </p:txBody>
      </p:sp>
    </p:spTree>
    <p:extLst>
      <p:ext uri="{BB962C8B-B14F-4D97-AF65-F5344CB8AC3E}">
        <p14:creationId xmlns:p14="http://schemas.microsoft.com/office/powerpoint/2010/main" val="17364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8" name="Google Shape;271;p13">
            <a:extLst>
              <a:ext uri="{FF2B5EF4-FFF2-40B4-BE49-F238E27FC236}">
                <a16:creationId xmlns:a16="http://schemas.microsoft.com/office/drawing/2014/main" id="{54FE45B4-9133-4DC7-A5C7-E216598D09FD}"/>
              </a:ext>
            </a:extLst>
          </p:cNvPr>
          <p:cNvPicPr preferRelativeResize="0"/>
          <p:nvPr/>
        </p:nvPicPr>
        <p:blipFill rotWithShape="1">
          <a:blip r:embed="rId3">
            <a:alphaModFix/>
          </a:blip>
          <a:srcRect l="831" t="4246" r="1978" b="25266"/>
          <a:stretch/>
        </p:blipFill>
        <p:spPr>
          <a:xfrm>
            <a:off x="0" y="47730"/>
            <a:ext cx="12192000" cy="2108200"/>
          </a:xfrm>
          <a:prstGeom prst="rect">
            <a:avLst/>
          </a:prstGeom>
          <a:noFill/>
          <a:ln>
            <a:noFill/>
          </a:ln>
        </p:spPr>
      </p:pic>
      <p:sp>
        <p:nvSpPr>
          <p:cNvPr id="353" name="Google Shape;353;p19"/>
          <p:cNvSpPr/>
          <p:nvPr/>
        </p:nvSpPr>
        <p:spPr>
          <a:xfrm>
            <a:off x="1694995" y="91833"/>
            <a:ext cx="8494153"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400" dirty="0">
                <a:solidFill>
                  <a:schemeClr val="lt1"/>
                </a:solidFill>
                <a:latin typeface="Times New Roman"/>
                <a:ea typeface="Calibri"/>
                <a:cs typeface="Times New Roman"/>
                <a:sym typeface="Times New Roman"/>
              </a:rPr>
              <a:t>ANEXOS</a:t>
            </a:r>
            <a:endParaRPr lang="es-PE" sz="1600" b="0" i="0" u="none" strike="noStrike" cap="none" dirty="0">
              <a:solidFill>
                <a:schemeClr val="lt1"/>
              </a:solidFill>
              <a:latin typeface="Calibri"/>
              <a:ea typeface="Calibri"/>
              <a:cs typeface="Calibri"/>
              <a:sym typeface="Calibri"/>
            </a:endParaRPr>
          </a:p>
        </p:txBody>
      </p:sp>
      <p:sp>
        <p:nvSpPr>
          <p:cNvPr id="6" name="CuadroTexto 5">
            <a:extLst>
              <a:ext uri="{FF2B5EF4-FFF2-40B4-BE49-F238E27FC236}">
                <a16:creationId xmlns:a16="http://schemas.microsoft.com/office/drawing/2014/main" id="{942066AB-3B54-469B-A63D-B83C46FD76A6}"/>
              </a:ext>
            </a:extLst>
          </p:cNvPr>
          <p:cNvSpPr txBox="1"/>
          <p:nvPr/>
        </p:nvSpPr>
        <p:spPr>
          <a:xfrm>
            <a:off x="992437" y="1101830"/>
            <a:ext cx="6096000" cy="369332"/>
          </a:xfrm>
          <a:prstGeom prst="rect">
            <a:avLst/>
          </a:prstGeom>
          <a:noFill/>
        </p:spPr>
        <p:txBody>
          <a:bodyPr wrap="square">
            <a:spAutoFit/>
          </a:bodyPr>
          <a:lstStyle/>
          <a:p>
            <a:pPr marL="271780"/>
            <a:r>
              <a:rPr lang="es-ES" sz="1800" b="1" dirty="0">
                <a:effectLst/>
                <a:latin typeface="Arial" panose="020B0604020202020204" pitchFamily="34" charset="0"/>
                <a:ea typeface="Arial MT"/>
                <a:cs typeface="Arial MT"/>
              </a:rPr>
              <a:t>Anexo.</a:t>
            </a:r>
            <a:r>
              <a:rPr lang="es-ES" sz="1800" b="1" spc="-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-2</a:t>
            </a:r>
            <a:r>
              <a:rPr lang="es-ES" sz="1800" b="1" spc="-1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Fotos</a:t>
            </a:r>
            <a:r>
              <a:rPr lang="es-ES" sz="1800" b="1" spc="-1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Diversas</a:t>
            </a:r>
            <a:r>
              <a:rPr lang="es-ES" sz="1800" b="1" spc="-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de</a:t>
            </a:r>
            <a:r>
              <a:rPr lang="es-ES" sz="1800" b="1" spc="-15" dirty="0">
                <a:effectLst/>
                <a:latin typeface="Arial" panose="020B0604020202020204" pitchFamily="34" charset="0"/>
                <a:ea typeface="Arial MT"/>
                <a:cs typeface="Arial MT"/>
              </a:rPr>
              <a:t> </a:t>
            </a:r>
            <a:r>
              <a:rPr lang="es-ES" sz="1800" b="1" dirty="0">
                <a:effectLst/>
                <a:latin typeface="Arial" panose="020B0604020202020204" pitchFamily="34" charset="0"/>
                <a:ea typeface="Arial MT"/>
                <a:cs typeface="Arial MT"/>
              </a:rPr>
              <a:t>la Visita</a:t>
            </a:r>
            <a:endParaRPr lang="es-PE" sz="1800" dirty="0">
              <a:effectLst/>
              <a:latin typeface="Arial MT"/>
              <a:ea typeface="Arial MT"/>
              <a:cs typeface="Arial MT"/>
            </a:endParaRPr>
          </a:p>
        </p:txBody>
      </p:sp>
      <p:grpSp>
        <p:nvGrpSpPr>
          <p:cNvPr id="2" name="Group 2">
            <a:extLst>
              <a:ext uri="{FF2B5EF4-FFF2-40B4-BE49-F238E27FC236}">
                <a16:creationId xmlns:a16="http://schemas.microsoft.com/office/drawing/2014/main" id="{636A458A-62BC-4A40-BA5B-B88884E4B71B}"/>
              </a:ext>
            </a:extLst>
          </p:cNvPr>
          <p:cNvGrpSpPr>
            <a:grpSpLocks/>
          </p:cNvGrpSpPr>
          <p:nvPr/>
        </p:nvGrpSpPr>
        <p:grpSpPr bwMode="auto">
          <a:xfrm>
            <a:off x="2488402" y="1757549"/>
            <a:ext cx="6299338" cy="4227614"/>
            <a:chOff x="2100" y="338"/>
            <a:chExt cx="8071" cy="10931"/>
          </a:xfrm>
        </p:grpSpPr>
        <p:pic>
          <p:nvPicPr>
            <p:cNvPr id="9219" name="Picture 3">
              <a:extLst>
                <a:ext uri="{FF2B5EF4-FFF2-40B4-BE49-F238E27FC236}">
                  <a16:creationId xmlns:a16="http://schemas.microsoft.com/office/drawing/2014/main" id="{91B3C998-8626-45A9-A4D3-7655C06CF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 y="337"/>
              <a:ext cx="3612" cy="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a:extLst>
                <a:ext uri="{FF2B5EF4-FFF2-40B4-BE49-F238E27FC236}">
                  <a16:creationId xmlns:a16="http://schemas.microsoft.com/office/drawing/2014/main" id="{D0E363C8-4501-4D1E-87CB-05ACA1266F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5" y="368"/>
              <a:ext cx="3595" cy="6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a:extLst>
                <a:ext uri="{FF2B5EF4-FFF2-40B4-BE49-F238E27FC236}">
                  <a16:creationId xmlns:a16="http://schemas.microsoft.com/office/drawing/2014/main" id="{DC77D377-2BE1-4AE7-ABBE-9DBB70B4F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2" y="6428"/>
              <a:ext cx="7528" cy="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5900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8" name="Google Shape;271;p13">
            <a:extLst>
              <a:ext uri="{FF2B5EF4-FFF2-40B4-BE49-F238E27FC236}">
                <a16:creationId xmlns:a16="http://schemas.microsoft.com/office/drawing/2014/main" id="{54FE45B4-9133-4DC7-A5C7-E216598D09FD}"/>
              </a:ext>
            </a:extLst>
          </p:cNvPr>
          <p:cNvPicPr preferRelativeResize="0"/>
          <p:nvPr/>
        </p:nvPicPr>
        <p:blipFill rotWithShape="1">
          <a:blip r:embed="rId3">
            <a:alphaModFix/>
          </a:blip>
          <a:srcRect l="831" t="4246" r="1978" b="25266"/>
          <a:stretch/>
        </p:blipFill>
        <p:spPr>
          <a:xfrm>
            <a:off x="0" y="47730"/>
            <a:ext cx="12192000" cy="2108200"/>
          </a:xfrm>
          <a:prstGeom prst="rect">
            <a:avLst/>
          </a:prstGeom>
          <a:noFill/>
          <a:ln>
            <a:noFill/>
          </a:ln>
        </p:spPr>
      </p:pic>
      <p:sp>
        <p:nvSpPr>
          <p:cNvPr id="353" name="Google Shape;353;p19"/>
          <p:cNvSpPr/>
          <p:nvPr/>
        </p:nvSpPr>
        <p:spPr>
          <a:xfrm>
            <a:off x="1694995" y="91833"/>
            <a:ext cx="8494153"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400" dirty="0">
                <a:solidFill>
                  <a:schemeClr val="lt1"/>
                </a:solidFill>
                <a:latin typeface="Times New Roman"/>
                <a:ea typeface="Calibri"/>
                <a:cs typeface="Times New Roman"/>
                <a:sym typeface="Times New Roman"/>
              </a:rPr>
              <a:t>ANEXOS</a:t>
            </a:r>
            <a:endParaRPr lang="es-PE" sz="1600" b="0" i="0" u="none" strike="noStrike" cap="none" dirty="0">
              <a:solidFill>
                <a:schemeClr val="lt1"/>
              </a:solidFill>
              <a:latin typeface="Calibri"/>
              <a:ea typeface="Calibri"/>
              <a:cs typeface="Calibri"/>
              <a:sym typeface="Calibri"/>
            </a:endParaRPr>
          </a:p>
        </p:txBody>
      </p:sp>
      <p:pic>
        <p:nvPicPr>
          <p:cNvPr id="9" name="Imagen 8">
            <a:extLst>
              <a:ext uri="{FF2B5EF4-FFF2-40B4-BE49-F238E27FC236}">
                <a16:creationId xmlns:a16="http://schemas.microsoft.com/office/drawing/2014/main" id="{1196A871-736A-4D62-BF58-C90C2035F5EF}"/>
              </a:ext>
            </a:extLst>
          </p:cNvPr>
          <p:cNvPicPr/>
          <p:nvPr/>
        </p:nvPicPr>
        <p:blipFill>
          <a:blip r:embed="rId4"/>
          <a:stretch>
            <a:fillRect/>
          </a:stretch>
        </p:blipFill>
        <p:spPr>
          <a:xfrm>
            <a:off x="3076315" y="1423411"/>
            <a:ext cx="5378915" cy="4375091"/>
          </a:xfrm>
          <a:prstGeom prst="rect">
            <a:avLst/>
          </a:prstGeom>
        </p:spPr>
      </p:pic>
      <p:sp>
        <p:nvSpPr>
          <p:cNvPr id="11" name="CuadroTexto 10">
            <a:extLst>
              <a:ext uri="{FF2B5EF4-FFF2-40B4-BE49-F238E27FC236}">
                <a16:creationId xmlns:a16="http://schemas.microsoft.com/office/drawing/2014/main" id="{8A47C3D4-1C22-4B3C-AAFD-66E1A2B62601}"/>
              </a:ext>
            </a:extLst>
          </p:cNvPr>
          <p:cNvSpPr txBox="1"/>
          <p:nvPr/>
        </p:nvSpPr>
        <p:spPr>
          <a:xfrm>
            <a:off x="964870" y="913413"/>
            <a:ext cx="6181106" cy="376834"/>
          </a:xfrm>
          <a:prstGeom prst="rect">
            <a:avLst/>
          </a:prstGeom>
          <a:noFill/>
        </p:spPr>
        <p:txBody>
          <a:bodyPr wrap="square">
            <a:spAutoFit/>
          </a:bodyPr>
          <a:lstStyle/>
          <a:p>
            <a:pPr indent="450215" algn="just">
              <a:lnSpc>
                <a:spcPct val="150000"/>
              </a:lnSpc>
            </a:pPr>
            <a:r>
              <a:rPr lang="es-PE" sz="1400" b="1" dirty="0">
                <a:effectLst/>
                <a:latin typeface="Times New Roman" panose="02020603050405020304" pitchFamily="18" charset="0"/>
                <a:ea typeface="Calibri" panose="020F0502020204030204" pitchFamily="34" charset="0"/>
                <a:cs typeface="Times New Roman" panose="02020603050405020304" pitchFamily="18" charset="0"/>
              </a:rPr>
              <a:t>Anexo. -3 Encuesta de percepción a los trabajadores</a:t>
            </a:r>
            <a:endParaRPr lang="es-PE"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2446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8" name="Google Shape;271;p13">
            <a:extLst>
              <a:ext uri="{FF2B5EF4-FFF2-40B4-BE49-F238E27FC236}">
                <a16:creationId xmlns:a16="http://schemas.microsoft.com/office/drawing/2014/main" id="{54FE45B4-9133-4DC7-A5C7-E216598D09FD}"/>
              </a:ext>
            </a:extLst>
          </p:cNvPr>
          <p:cNvPicPr preferRelativeResize="0"/>
          <p:nvPr/>
        </p:nvPicPr>
        <p:blipFill rotWithShape="1">
          <a:blip r:embed="rId3">
            <a:alphaModFix/>
          </a:blip>
          <a:srcRect l="831" t="4246" r="1978" b="25266"/>
          <a:stretch/>
        </p:blipFill>
        <p:spPr>
          <a:xfrm>
            <a:off x="0" y="47730"/>
            <a:ext cx="12192000" cy="2108200"/>
          </a:xfrm>
          <a:prstGeom prst="rect">
            <a:avLst/>
          </a:prstGeom>
          <a:noFill/>
          <a:ln>
            <a:noFill/>
          </a:ln>
        </p:spPr>
      </p:pic>
      <p:sp>
        <p:nvSpPr>
          <p:cNvPr id="353" name="Google Shape;353;p19"/>
          <p:cNvSpPr/>
          <p:nvPr/>
        </p:nvSpPr>
        <p:spPr>
          <a:xfrm>
            <a:off x="1694995" y="91833"/>
            <a:ext cx="8494153"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400" dirty="0">
                <a:solidFill>
                  <a:schemeClr val="lt1"/>
                </a:solidFill>
                <a:latin typeface="Times New Roman"/>
                <a:ea typeface="Calibri"/>
                <a:cs typeface="Times New Roman"/>
                <a:sym typeface="Times New Roman"/>
              </a:rPr>
              <a:t>ANEXOS</a:t>
            </a:r>
            <a:endParaRPr lang="es-PE" sz="1600" b="0" i="0" u="none" strike="noStrike" cap="none" dirty="0">
              <a:solidFill>
                <a:schemeClr val="lt1"/>
              </a:solidFill>
              <a:latin typeface="Calibri"/>
              <a:ea typeface="Calibri"/>
              <a:cs typeface="Calibri"/>
              <a:sym typeface="Calibri"/>
            </a:endParaRPr>
          </a:p>
        </p:txBody>
      </p:sp>
      <p:sp>
        <p:nvSpPr>
          <p:cNvPr id="11" name="CuadroTexto 10">
            <a:extLst>
              <a:ext uri="{FF2B5EF4-FFF2-40B4-BE49-F238E27FC236}">
                <a16:creationId xmlns:a16="http://schemas.microsoft.com/office/drawing/2014/main" id="{8A47C3D4-1C22-4B3C-AAFD-66E1A2B62601}"/>
              </a:ext>
            </a:extLst>
          </p:cNvPr>
          <p:cNvSpPr txBox="1"/>
          <p:nvPr/>
        </p:nvSpPr>
        <p:spPr>
          <a:xfrm>
            <a:off x="964870" y="913413"/>
            <a:ext cx="6181106" cy="376834"/>
          </a:xfrm>
          <a:prstGeom prst="rect">
            <a:avLst/>
          </a:prstGeom>
          <a:noFill/>
        </p:spPr>
        <p:txBody>
          <a:bodyPr wrap="square">
            <a:spAutoFit/>
          </a:bodyPr>
          <a:lstStyle/>
          <a:p>
            <a:pPr indent="450215" algn="just">
              <a:lnSpc>
                <a:spcPct val="150000"/>
              </a:lnSpc>
            </a:pPr>
            <a:r>
              <a:rPr lang="es-PE" b="1" dirty="0">
                <a:effectLst/>
                <a:latin typeface="Times New Roman" panose="02020603050405020304" pitchFamily="18" charset="0"/>
                <a:ea typeface="Calibri" panose="020F0502020204030204" pitchFamily="34" charset="0"/>
                <a:cs typeface="Times New Roman" panose="02020603050405020304" pitchFamily="18" charset="0"/>
              </a:rPr>
              <a:t>Anexo. -5 Encuesta de satisfacción a los trabajadores</a:t>
            </a:r>
            <a:endParaRPr lang="es-PE"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7C13A6CD-3EDA-464E-868C-22572CDEF10D}"/>
              </a:ext>
            </a:extLst>
          </p:cNvPr>
          <p:cNvPicPr/>
          <p:nvPr/>
        </p:nvPicPr>
        <p:blipFill>
          <a:blip r:embed="rId4"/>
          <a:stretch>
            <a:fillRect/>
          </a:stretch>
        </p:blipFill>
        <p:spPr>
          <a:xfrm>
            <a:off x="3194619" y="1379173"/>
            <a:ext cx="5236861" cy="4565414"/>
          </a:xfrm>
          <a:prstGeom prst="rect">
            <a:avLst/>
          </a:prstGeom>
        </p:spPr>
      </p:pic>
    </p:spTree>
    <p:extLst>
      <p:ext uri="{BB962C8B-B14F-4D97-AF65-F5344CB8AC3E}">
        <p14:creationId xmlns:p14="http://schemas.microsoft.com/office/powerpoint/2010/main" val="312622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24" descr="imagen abstracta"/>
          <p:cNvPicPr preferRelativeResize="0"/>
          <p:nvPr/>
        </p:nvPicPr>
        <p:blipFill rotWithShape="1">
          <a:blip r:embed="rId3">
            <a:alphaModFix amt="52000"/>
          </a:blip>
          <a:srcRect l="22717" r="45640"/>
          <a:stretch/>
        </p:blipFill>
        <p:spPr>
          <a:xfrm rot="-5400000">
            <a:off x="2667001" y="-2666999"/>
            <a:ext cx="6858000" cy="12192000"/>
          </a:xfrm>
          <a:prstGeom prst="rect">
            <a:avLst/>
          </a:prstGeom>
          <a:noFill/>
          <a:ln>
            <a:noFill/>
          </a:ln>
        </p:spPr>
      </p:pic>
      <p:sp>
        <p:nvSpPr>
          <p:cNvPr id="399" name="Google Shape;399;p24"/>
          <p:cNvSpPr txBox="1"/>
          <p:nvPr/>
        </p:nvSpPr>
        <p:spPr>
          <a:xfrm>
            <a:off x="809625" y="1657349"/>
            <a:ext cx="10287000" cy="25545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0"/>
              <a:buFont typeface="Arial"/>
              <a:buNone/>
            </a:pPr>
            <a:r>
              <a:rPr lang="es-PE" sz="8000" b="0" i="0" u="none" strike="noStrike" cap="none">
                <a:solidFill>
                  <a:schemeClr val="lt1"/>
                </a:solidFill>
                <a:latin typeface="Times New Roman"/>
                <a:ea typeface="Times New Roman"/>
                <a:cs typeface="Times New Roman"/>
                <a:sym typeface="Times New Roman"/>
              </a:rPr>
              <a:t>“GRACIAS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0"/>
              <a:buFont typeface="Arial"/>
              <a:buNone/>
            </a:pPr>
            <a:r>
              <a:rPr lang="es-PE" sz="8000" b="0" i="0" u="none" strike="noStrike" cap="none">
                <a:solidFill>
                  <a:schemeClr val="lt1"/>
                </a:solidFill>
                <a:latin typeface="Times New Roman"/>
                <a:ea typeface="Times New Roman"/>
                <a:cs typeface="Times New Roman"/>
                <a:sym typeface="Times New Roman"/>
              </a:rPr>
              <a:t>POR SU ATENCIÓN”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 name="Imagen 2">
            <a:extLst>
              <a:ext uri="{FF2B5EF4-FFF2-40B4-BE49-F238E27FC236}">
                <a16:creationId xmlns:a16="http://schemas.microsoft.com/office/drawing/2014/main" id="{C85FD9E7-2CD1-4E0E-A56B-48E022E7EBEB}"/>
              </a:ext>
            </a:extLst>
          </p:cNvPr>
          <p:cNvPicPr>
            <a:picLocks noChangeAspect="1"/>
          </p:cNvPicPr>
          <p:nvPr/>
        </p:nvPicPr>
        <p:blipFill>
          <a:blip r:embed="rId3"/>
          <a:stretch>
            <a:fillRect/>
          </a:stretch>
        </p:blipFill>
        <p:spPr>
          <a:xfrm>
            <a:off x="19050" y="113326"/>
            <a:ext cx="12172950" cy="2085975"/>
          </a:xfrm>
          <a:prstGeom prst="rect">
            <a:avLst/>
          </a:prstGeom>
        </p:spPr>
      </p:pic>
      <p:sp>
        <p:nvSpPr>
          <p:cNvPr id="154" name="Google Shape;154;p4"/>
          <p:cNvSpPr txBox="1"/>
          <p:nvPr/>
        </p:nvSpPr>
        <p:spPr>
          <a:xfrm>
            <a:off x="1278366" y="1119310"/>
            <a:ext cx="9908189" cy="3539390"/>
          </a:xfrm>
          <a:prstGeom prst="rect">
            <a:avLst/>
          </a:prstGeom>
          <a:noFill/>
          <a:ln>
            <a:noFill/>
          </a:ln>
        </p:spPr>
        <p:txBody>
          <a:bodyPr spcFirstLastPara="1" wrap="square" lIns="91425" tIns="45700" rIns="91425" bIns="45700" anchor="t" anchorCtr="0">
            <a:spAutoFit/>
          </a:bodyPr>
          <a:lstStyle/>
          <a:p>
            <a:pPr algn="just"/>
            <a:r>
              <a:rPr lang="es-PE" sz="1600" dirty="0">
                <a:effectLst/>
                <a:latin typeface="Times New Roman" panose="02020603050405020304" pitchFamily="18" charset="0"/>
                <a:ea typeface="Times New Roman" panose="02020603050405020304" pitchFamily="18" charset="0"/>
                <a:cs typeface="Times New Roman" panose="02020603050405020304" pitchFamily="18" charset="0"/>
              </a:rPr>
              <a:t>Diseñar e implementar un robusto proyecto enfocado en mejorar las prácticas logísticas, mediante una investigación exhaustiva alineada con los Objetivos de Desarrollo Sostenible (ODS) 9, 11 y 12. Este proyecto buscara transformar el sistema logístico actual en un modelo de eficiencia, innovación y sostenibilidad. </a:t>
            </a:r>
          </a:p>
          <a:p>
            <a:pPr algn="just"/>
            <a:r>
              <a:rPr lang="es-PE" sz="1600" b="1" dirty="0">
                <a:effectLst/>
                <a:latin typeface="Times New Roman" panose="02020603050405020304" pitchFamily="18" charset="0"/>
                <a:ea typeface="Times New Roman" panose="02020603050405020304" pitchFamily="18" charset="0"/>
                <a:cs typeface="Times New Roman" panose="02020603050405020304" pitchFamily="18" charset="0"/>
              </a:rPr>
              <a:t>En el marco del ODS 9</a:t>
            </a:r>
            <a:r>
              <a:rPr lang="es-PE" sz="1600" dirty="0">
                <a:effectLst/>
                <a:latin typeface="Times New Roman" panose="02020603050405020304" pitchFamily="18" charset="0"/>
                <a:ea typeface="Times New Roman" panose="02020603050405020304" pitchFamily="18" charset="0"/>
                <a:cs typeface="Times New Roman" panose="02020603050405020304" pitchFamily="18" charset="0"/>
              </a:rPr>
              <a:t>, nos comprometemos a investigar y desarrollar prácticas logísticas avanzadas, aprovechando tecnologías de vanguardia para mejorar la eficiencia operativa y la infraestructura logística. Buscaremos implementar soluciones que fomenten la resiliencia del sistema logístico, garantizando su adaptabilidad a cambios futuros y promoviendo la innovación constante. </a:t>
            </a:r>
          </a:p>
          <a:p>
            <a:pPr algn="just"/>
            <a:r>
              <a:rPr lang="es-PE" sz="1600" b="1" dirty="0">
                <a:effectLst/>
                <a:latin typeface="Times New Roman" panose="02020603050405020304" pitchFamily="18" charset="0"/>
                <a:ea typeface="Times New Roman" panose="02020603050405020304" pitchFamily="18" charset="0"/>
                <a:cs typeface="Times New Roman" panose="02020603050405020304" pitchFamily="18" charset="0"/>
              </a:rPr>
              <a:t>Con respecto al ODS 11</a:t>
            </a:r>
            <a:r>
              <a:rPr lang="es-PE" sz="1600" dirty="0">
                <a:effectLst/>
                <a:latin typeface="Times New Roman" panose="02020603050405020304" pitchFamily="18" charset="0"/>
                <a:ea typeface="Times New Roman" panose="02020603050405020304" pitchFamily="18" charset="0"/>
                <a:cs typeface="Times New Roman" panose="02020603050405020304" pitchFamily="18" charset="0"/>
              </a:rPr>
              <a:t>, nos enfocaremos en el diseño de infraestructuras logísticas sostenibles y resilientes. Esto implica la creación de espacios y procesos que minimicen el impacto ambiental, reduzcan las emisiones de carbono y mejoren la movilidad, contribuyendo así a la creación de ciudades y comunidades más sostenibles y habitables. Adicionalmente, </a:t>
            </a:r>
          </a:p>
          <a:p>
            <a:pPr algn="just"/>
            <a:r>
              <a:rPr lang="es-PE" sz="1600" b="1" dirty="0">
                <a:effectLst/>
                <a:latin typeface="Times New Roman" panose="02020603050405020304" pitchFamily="18" charset="0"/>
                <a:ea typeface="Times New Roman" panose="02020603050405020304" pitchFamily="18" charset="0"/>
                <a:cs typeface="Times New Roman" panose="02020603050405020304" pitchFamily="18" charset="0"/>
              </a:rPr>
              <a:t>en consonancia con el ODS 12</a:t>
            </a:r>
            <a:r>
              <a:rPr lang="es-PE" sz="1600" dirty="0">
                <a:effectLst/>
                <a:latin typeface="Times New Roman" panose="02020603050405020304" pitchFamily="18" charset="0"/>
                <a:ea typeface="Times New Roman" panose="02020603050405020304" pitchFamily="18" charset="0"/>
                <a:cs typeface="Times New Roman" panose="02020603050405020304" pitchFamily="18" charset="0"/>
              </a:rPr>
              <a:t>, nos comprometemos a optimizar nuestro sistema logístico mediante la promoción de prácticas de producción y consumo responsables. Investigaremos y aplicaremos estrategias para reducir desperdicios, minimizar la huella ecológica y fomentar la adopción de prácticas empresariales sostenibles. </a:t>
            </a:r>
            <a:endParaRPr lang="es-PE"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Google Shape;165;p5">
            <a:extLst>
              <a:ext uri="{FF2B5EF4-FFF2-40B4-BE49-F238E27FC236}">
                <a16:creationId xmlns:a16="http://schemas.microsoft.com/office/drawing/2014/main" id="{DB3E4A0B-FF20-4FEF-A212-E574AD8FEF21}"/>
              </a:ext>
            </a:extLst>
          </p:cNvPr>
          <p:cNvSpPr/>
          <p:nvPr/>
        </p:nvSpPr>
        <p:spPr>
          <a:xfrm>
            <a:off x="890650" y="113326"/>
            <a:ext cx="9624949" cy="55286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400" b="0" i="0" u="none" strike="noStrike" cap="none" dirty="0">
                <a:solidFill>
                  <a:schemeClr val="lt1"/>
                </a:solidFill>
                <a:latin typeface="Times New Roman"/>
                <a:ea typeface="Times New Roman"/>
                <a:cs typeface="Times New Roman"/>
                <a:sym typeface="Times New Roman"/>
              </a:rPr>
              <a:t>Líneas de acción de RSU, Investigación  y ODS relacionados</a:t>
            </a:r>
            <a:endParaRPr sz="2000" b="0" i="0" u="none" strike="noStrike" cap="none" dirty="0">
              <a:solidFill>
                <a:schemeClr val="lt1"/>
              </a:solidFill>
              <a:latin typeface="Calibri"/>
              <a:ea typeface="Calibri"/>
              <a:cs typeface="Calibri"/>
              <a:sym typeface="Calibri"/>
            </a:endParaRPr>
          </a:p>
        </p:txBody>
      </p:sp>
      <p:pic>
        <p:nvPicPr>
          <p:cNvPr id="5" name="Imagen 4">
            <a:extLst>
              <a:ext uri="{FF2B5EF4-FFF2-40B4-BE49-F238E27FC236}">
                <a16:creationId xmlns:a16="http://schemas.microsoft.com/office/drawing/2014/main" id="{A071474B-4A3A-4B5B-84C9-E0B2B046FBC7}"/>
              </a:ext>
            </a:extLst>
          </p:cNvPr>
          <p:cNvPicPr>
            <a:picLocks noChangeAspect="1"/>
          </p:cNvPicPr>
          <p:nvPr/>
        </p:nvPicPr>
        <p:blipFill>
          <a:blip r:embed="rId4"/>
          <a:stretch>
            <a:fillRect/>
          </a:stretch>
        </p:blipFill>
        <p:spPr>
          <a:xfrm>
            <a:off x="1635455" y="4755579"/>
            <a:ext cx="1570832" cy="1319194"/>
          </a:xfrm>
          <a:prstGeom prst="rect">
            <a:avLst/>
          </a:prstGeom>
        </p:spPr>
      </p:pic>
      <p:pic>
        <p:nvPicPr>
          <p:cNvPr id="8" name="Imagen 7">
            <a:extLst>
              <a:ext uri="{FF2B5EF4-FFF2-40B4-BE49-F238E27FC236}">
                <a16:creationId xmlns:a16="http://schemas.microsoft.com/office/drawing/2014/main" id="{FE84746E-9D45-4ACF-B6AB-9ACDC879BA6A}"/>
              </a:ext>
            </a:extLst>
          </p:cNvPr>
          <p:cNvPicPr>
            <a:picLocks noChangeAspect="1"/>
          </p:cNvPicPr>
          <p:nvPr/>
        </p:nvPicPr>
        <p:blipFill>
          <a:blip r:embed="rId5"/>
          <a:stretch>
            <a:fillRect/>
          </a:stretch>
        </p:blipFill>
        <p:spPr>
          <a:xfrm>
            <a:off x="4514849" y="4755579"/>
            <a:ext cx="1311295" cy="1319194"/>
          </a:xfrm>
          <a:prstGeom prst="rect">
            <a:avLst/>
          </a:prstGeom>
        </p:spPr>
      </p:pic>
      <p:pic>
        <p:nvPicPr>
          <p:cNvPr id="10" name="Imagen 9">
            <a:extLst>
              <a:ext uri="{FF2B5EF4-FFF2-40B4-BE49-F238E27FC236}">
                <a16:creationId xmlns:a16="http://schemas.microsoft.com/office/drawing/2014/main" id="{8AF3278F-5202-4B97-AD48-1B90A421B9FE}"/>
              </a:ext>
            </a:extLst>
          </p:cNvPr>
          <p:cNvPicPr>
            <a:picLocks noChangeAspect="1"/>
          </p:cNvPicPr>
          <p:nvPr/>
        </p:nvPicPr>
        <p:blipFill>
          <a:blip r:embed="rId6"/>
          <a:stretch>
            <a:fillRect/>
          </a:stretch>
        </p:blipFill>
        <p:spPr>
          <a:xfrm>
            <a:off x="6817797" y="4755579"/>
            <a:ext cx="1530556" cy="1319194"/>
          </a:xfrm>
          <a:prstGeom prst="rect">
            <a:avLst/>
          </a:prstGeom>
        </p:spPr>
      </p:pic>
      <p:pic>
        <p:nvPicPr>
          <p:cNvPr id="15" name="Google Shape;162;p5">
            <a:extLst>
              <a:ext uri="{FF2B5EF4-FFF2-40B4-BE49-F238E27FC236}">
                <a16:creationId xmlns:a16="http://schemas.microsoft.com/office/drawing/2014/main" id="{17AEE189-C437-4471-AC70-CC027E42E0C7}"/>
              </a:ext>
            </a:extLst>
          </p:cNvPr>
          <p:cNvPicPr preferRelativeResize="0"/>
          <p:nvPr/>
        </p:nvPicPr>
        <p:blipFill rotWithShape="1">
          <a:blip r:embed="rId7">
            <a:alphaModFix/>
          </a:blip>
          <a:srcRect/>
          <a:stretch/>
        </p:blipFill>
        <p:spPr>
          <a:xfrm>
            <a:off x="9607669" y="4450876"/>
            <a:ext cx="1311296" cy="1569946"/>
          </a:xfrm>
          <a:prstGeom prst="rect">
            <a:avLst/>
          </a:prstGeom>
          <a:noFill/>
          <a:ln>
            <a:noFill/>
          </a:ln>
        </p:spPr>
      </p:pic>
    </p:spTree>
    <p:extLst>
      <p:ext uri="{BB962C8B-B14F-4D97-AF65-F5344CB8AC3E}">
        <p14:creationId xmlns:p14="http://schemas.microsoft.com/office/powerpoint/2010/main" val="1270724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14" name="Imagen 13">
            <a:extLst>
              <a:ext uri="{FF2B5EF4-FFF2-40B4-BE49-F238E27FC236}">
                <a16:creationId xmlns:a16="http://schemas.microsoft.com/office/drawing/2014/main" id="{F1FC9D65-1D61-47B3-9BED-F3E3A8F38056}"/>
              </a:ext>
            </a:extLst>
          </p:cNvPr>
          <p:cNvPicPr>
            <a:picLocks noChangeAspect="1"/>
          </p:cNvPicPr>
          <p:nvPr/>
        </p:nvPicPr>
        <p:blipFill>
          <a:blip r:embed="rId3"/>
          <a:stretch>
            <a:fillRect/>
          </a:stretch>
        </p:blipFill>
        <p:spPr>
          <a:xfrm>
            <a:off x="19050" y="3309"/>
            <a:ext cx="12172950" cy="2085975"/>
          </a:xfrm>
          <a:prstGeom prst="rect">
            <a:avLst/>
          </a:prstGeom>
        </p:spPr>
      </p:pic>
      <p:sp>
        <p:nvSpPr>
          <p:cNvPr id="8" name="CuadroTexto 7">
            <a:extLst>
              <a:ext uri="{FF2B5EF4-FFF2-40B4-BE49-F238E27FC236}">
                <a16:creationId xmlns:a16="http://schemas.microsoft.com/office/drawing/2014/main" id="{0DCD0183-0E10-4268-921F-B7C03F673076}"/>
              </a:ext>
            </a:extLst>
          </p:cNvPr>
          <p:cNvSpPr txBox="1"/>
          <p:nvPr/>
        </p:nvSpPr>
        <p:spPr>
          <a:xfrm>
            <a:off x="1454254" y="1036197"/>
            <a:ext cx="9018364" cy="954107"/>
          </a:xfrm>
          <a:prstGeom prst="rect">
            <a:avLst/>
          </a:prstGeom>
          <a:noFill/>
        </p:spPr>
        <p:txBody>
          <a:bodyPr wrap="square">
            <a:spAutoFit/>
          </a:bodyPr>
          <a:lstStyle/>
          <a:p>
            <a:pPr marL="228600" indent="-50800" algn="just">
              <a:spcBef>
                <a:spcPts val="1200"/>
              </a:spcBef>
              <a:spcAft>
                <a:spcPts val="1200"/>
              </a:spcAft>
            </a:pPr>
            <a:r>
              <a:rPr lang="es-PE" dirty="0">
                <a:effectLst/>
                <a:latin typeface="Times New Roman" panose="02020603050405020304" pitchFamily="18" charset="0"/>
                <a:ea typeface="Calibri" panose="020F0502020204030204" pitchFamily="34" charset="0"/>
                <a:cs typeface="Times New Roman" panose="02020603050405020304" pitchFamily="18" charset="0"/>
              </a:rPr>
              <a:t> La problemática relacionada con la producción y la gestión de los desechos sólidos se ha convertido en uno de los retos medioambientales más prominentes en muchas ciudades de países en desarrollo, incluyendo Perú. A lo largo del tiempo, hemos observado un constante aumento en la cantidad de residuos sólidos generados, siendo este incremento especialmente notorio en las zonas urbanas, como lo destacaron (</a:t>
            </a:r>
            <a:r>
              <a:rPr lang="es-PE" dirty="0" err="1">
                <a:effectLst/>
                <a:latin typeface="Times New Roman" panose="02020603050405020304" pitchFamily="18" charset="0"/>
                <a:ea typeface="Calibri" panose="020F0502020204030204" pitchFamily="34" charset="0"/>
                <a:cs typeface="Times New Roman" panose="02020603050405020304" pitchFamily="18" charset="0"/>
              </a:rPr>
              <a:t>Zucchetti</a:t>
            </a:r>
            <a:r>
              <a:rPr lang="es-PE" dirty="0">
                <a:effectLst/>
                <a:latin typeface="Times New Roman" panose="02020603050405020304" pitchFamily="18" charset="0"/>
                <a:ea typeface="Calibri" panose="020F0502020204030204" pitchFamily="34" charset="0"/>
                <a:cs typeface="Times New Roman" panose="02020603050405020304" pitchFamily="18" charset="0"/>
              </a:rPr>
              <a:t> &amp; </a:t>
            </a:r>
            <a:r>
              <a:rPr lang="es-PE" dirty="0" err="1">
                <a:effectLst/>
                <a:latin typeface="Times New Roman" panose="02020603050405020304" pitchFamily="18" charset="0"/>
                <a:ea typeface="Calibri" panose="020F0502020204030204" pitchFamily="34" charset="0"/>
                <a:cs typeface="Times New Roman" panose="02020603050405020304" pitchFamily="18" charset="0"/>
              </a:rPr>
              <a:t>Freundt</a:t>
            </a:r>
            <a:r>
              <a:rPr lang="es-PE" dirty="0">
                <a:effectLst/>
                <a:latin typeface="Times New Roman" panose="02020603050405020304" pitchFamily="18" charset="0"/>
                <a:ea typeface="Calibri" panose="020F0502020204030204" pitchFamily="34" charset="0"/>
                <a:cs typeface="Times New Roman" panose="02020603050405020304" pitchFamily="18" charset="0"/>
              </a:rPr>
              <a:t> en su estudio de 2019).</a:t>
            </a:r>
          </a:p>
        </p:txBody>
      </p:sp>
      <p:sp>
        <p:nvSpPr>
          <p:cNvPr id="16" name="Google Shape;353;p19">
            <a:extLst>
              <a:ext uri="{FF2B5EF4-FFF2-40B4-BE49-F238E27FC236}">
                <a16:creationId xmlns:a16="http://schemas.microsoft.com/office/drawing/2014/main" id="{3749EAD2-E8D3-4A09-BAC7-A23C87EF9663}"/>
              </a:ext>
            </a:extLst>
          </p:cNvPr>
          <p:cNvSpPr/>
          <p:nvPr/>
        </p:nvSpPr>
        <p:spPr>
          <a:xfrm>
            <a:off x="1454255" y="42242"/>
            <a:ext cx="9053712"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1800" dirty="0">
                <a:solidFill>
                  <a:schemeClr val="bg1"/>
                </a:solidFill>
                <a:effectLst/>
                <a:latin typeface="Times New Roman" panose="02020603050405020304" pitchFamily="18" charset="0"/>
                <a:ea typeface="Calibri" panose="020F0502020204030204" pitchFamily="34" charset="0"/>
              </a:rPr>
              <a:t>CANTIDAD DE POBLACION DIRECTA E INDIRECTA BENEFICIADA</a:t>
            </a:r>
            <a:endParaRPr lang="es-PE" sz="2000" b="0" i="0" u="none" strike="noStrike" cap="none" dirty="0">
              <a:solidFill>
                <a:schemeClr val="bg1"/>
              </a:solidFill>
              <a:latin typeface="Calibri"/>
              <a:ea typeface="Calibri"/>
              <a:cs typeface="Calibri"/>
              <a:sym typeface="Calibri"/>
            </a:endParaRPr>
          </a:p>
        </p:txBody>
      </p:sp>
      <p:sp>
        <p:nvSpPr>
          <p:cNvPr id="17" name="CuadroTexto 16">
            <a:extLst>
              <a:ext uri="{FF2B5EF4-FFF2-40B4-BE49-F238E27FC236}">
                <a16:creationId xmlns:a16="http://schemas.microsoft.com/office/drawing/2014/main" id="{A6A75960-1B2D-4D03-B5A1-CC5FB54BE137}"/>
              </a:ext>
            </a:extLst>
          </p:cNvPr>
          <p:cNvSpPr txBox="1"/>
          <p:nvPr/>
        </p:nvSpPr>
        <p:spPr>
          <a:xfrm>
            <a:off x="1719382" y="1916153"/>
            <a:ext cx="6097978" cy="376578"/>
          </a:xfrm>
          <a:prstGeom prst="rect">
            <a:avLst/>
          </a:prstGeom>
          <a:noFill/>
        </p:spPr>
        <p:txBody>
          <a:bodyPr wrap="square">
            <a:spAutoFit/>
          </a:bodyPr>
          <a:lstStyle/>
          <a:p>
            <a:pPr marL="342900" lvl="0" indent="-342900" algn="l">
              <a:lnSpc>
                <a:spcPct val="150000"/>
              </a:lnSpc>
              <a:spcAft>
                <a:spcPts val="800"/>
              </a:spcAft>
              <a:buFont typeface="+mj-lt"/>
              <a:buAutoNum type="arabicPeriod"/>
            </a:pPr>
            <a:r>
              <a:rPr lang="es-PE" sz="1400" b="1" dirty="0">
                <a:effectLst/>
                <a:latin typeface="Arial" panose="020B0604020202020204" pitchFamily="34" charset="0"/>
                <a:ea typeface="Calibri" panose="020F0502020204030204" pitchFamily="34" charset="0"/>
                <a:cs typeface="Times New Roman" panose="02020603050405020304" pitchFamily="18" charset="0"/>
              </a:rPr>
              <a:t>Población Directa:</a:t>
            </a:r>
            <a:endParaRPr lang="es-PE"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7" name="Tabla 6">
            <a:extLst>
              <a:ext uri="{FF2B5EF4-FFF2-40B4-BE49-F238E27FC236}">
                <a16:creationId xmlns:a16="http://schemas.microsoft.com/office/drawing/2014/main" id="{EEDB0CF2-B50F-422B-913E-6AFEFA403020}"/>
              </a:ext>
            </a:extLst>
          </p:cNvPr>
          <p:cNvGraphicFramePr>
            <a:graphicFrameLocks noGrp="1"/>
          </p:cNvGraphicFramePr>
          <p:nvPr>
            <p:extLst>
              <p:ext uri="{D42A27DB-BD31-4B8C-83A1-F6EECF244321}">
                <p14:modId xmlns:p14="http://schemas.microsoft.com/office/powerpoint/2010/main" val="1980291197"/>
              </p:ext>
            </p:extLst>
          </p:nvPr>
        </p:nvGraphicFramePr>
        <p:xfrm>
          <a:off x="3761122" y="2128218"/>
          <a:ext cx="6962296" cy="3583814"/>
        </p:xfrm>
        <a:graphic>
          <a:graphicData uri="http://schemas.openxmlformats.org/drawingml/2006/table">
            <a:tbl>
              <a:tblPr firstRow="1" firstCol="1" bandRow="1">
                <a:tableStyleId>{5C22544A-7EE6-4342-B048-85BDC9FD1C3A}</a:tableStyleId>
              </a:tblPr>
              <a:tblGrid>
                <a:gridCol w="1593443">
                  <a:extLst>
                    <a:ext uri="{9D8B030D-6E8A-4147-A177-3AD203B41FA5}">
                      <a16:colId xmlns:a16="http://schemas.microsoft.com/office/drawing/2014/main" val="3858794963"/>
                    </a:ext>
                  </a:extLst>
                </a:gridCol>
                <a:gridCol w="2077751">
                  <a:extLst>
                    <a:ext uri="{9D8B030D-6E8A-4147-A177-3AD203B41FA5}">
                      <a16:colId xmlns:a16="http://schemas.microsoft.com/office/drawing/2014/main" val="586285738"/>
                    </a:ext>
                  </a:extLst>
                </a:gridCol>
                <a:gridCol w="1307923">
                  <a:extLst>
                    <a:ext uri="{9D8B030D-6E8A-4147-A177-3AD203B41FA5}">
                      <a16:colId xmlns:a16="http://schemas.microsoft.com/office/drawing/2014/main" val="189748771"/>
                    </a:ext>
                  </a:extLst>
                </a:gridCol>
                <a:gridCol w="1983179">
                  <a:extLst>
                    <a:ext uri="{9D8B030D-6E8A-4147-A177-3AD203B41FA5}">
                      <a16:colId xmlns:a16="http://schemas.microsoft.com/office/drawing/2014/main" val="785151201"/>
                    </a:ext>
                  </a:extLst>
                </a:gridCol>
              </a:tblGrid>
              <a:tr h="359054">
                <a:tc>
                  <a:txBody>
                    <a:bodyPr/>
                    <a:lstStyle/>
                    <a:p>
                      <a:pPr indent="450215" algn="just">
                        <a:lnSpc>
                          <a:spcPct val="150000"/>
                        </a:lnSpc>
                        <a:spcAft>
                          <a:spcPts val="800"/>
                        </a:spcAft>
                      </a:pPr>
                      <a:r>
                        <a:rPr lang="es-PE" sz="1000">
                          <a:effectLst/>
                        </a:rPr>
                        <a:t>LUGAR</a:t>
                      </a:r>
                      <a:endParaRPr lang="es-PE"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91" marR="57991" marT="0" marB="0"/>
                </a:tc>
                <a:tc>
                  <a:txBody>
                    <a:bodyPr/>
                    <a:lstStyle/>
                    <a:p>
                      <a:pPr indent="450215" algn="just">
                        <a:lnSpc>
                          <a:spcPct val="150000"/>
                        </a:lnSpc>
                        <a:spcAft>
                          <a:spcPts val="800"/>
                        </a:spcAft>
                      </a:pPr>
                      <a:r>
                        <a:rPr lang="es-PE" sz="1000" dirty="0">
                          <a:effectLst/>
                        </a:rPr>
                        <a:t>N° BENEFICIARIOS</a:t>
                      </a:r>
                      <a:endParaRPr lang="es-PE"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91" marR="57991" marT="0" marB="0"/>
                </a:tc>
                <a:tc>
                  <a:txBody>
                    <a:bodyPr/>
                    <a:lstStyle/>
                    <a:p>
                      <a:pPr indent="450215" algn="just">
                        <a:lnSpc>
                          <a:spcPct val="150000"/>
                        </a:lnSpc>
                        <a:spcAft>
                          <a:spcPts val="800"/>
                        </a:spcAft>
                      </a:pPr>
                      <a:r>
                        <a:rPr lang="es-PE" sz="1000">
                          <a:effectLst/>
                        </a:rPr>
                        <a:t>REGIÓN</a:t>
                      </a:r>
                      <a:endParaRPr lang="es-PE"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91" marR="57991" marT="0" marB="0"/>
                </a:tc>
                <a:tc>
                  <a:txBody>
                    <a:bodyPr/>
                    <a:lstStyle/>
                    <a:p>
                      <a:pPr indent="450215" algn="just">
                        <a:lnSpc>
                          <a:spcPct val="150000"/>
                        </a:lnSpc>
                        <a:spcAft>
                          <a:spcPts val="800"/>
                        </a:spcAft>
                      </a:pPr>
                      <a:r>
                        <a:rPr lang="es-PE" sz="1000">
                          <a:effectLst/>
                        </a:rPr>
                        <a:t>PROVINCIA/ DISTRITO</a:t>
                      </a:r>
                      <a:endParaRPr lang="es-PE"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91" marR="57991" marT="0" marB="0"/>
                </a:tc>
                <a:extLst>
                  <a:ext uri="{0D108BD9-81ED-4DB2-BD59-A6C34878D82A}">
                    <a16:rowId xmlns:a16="http://schemas.microsoft.com/office/drawing/2014/main" val="2937837095"/>
                  </a:ext>
                </a:extLst>
              </a:tr>
              <a:tr h="3224760">
                <a:tc>
                  <a:txBody>
                    <a:bodyPr/>
                    <a:lstStyle/>
                    <a:p>
                      <a:pPr indent="450215" algn="just">
                        <a:lnSpc>
                          <a:spcPct val="150000"/>
                        </a:lnSpc>
                      </a:pPr>
                      <a:r>
                        <a:rPr lang="es-PE" sz="1000">
                          <a:effectLst/>
                        </a:rPr>
                        <a:t> </a:t>
                      </a:r>
                    </a:p>
                    <a:p>
                      <a:pPr indent="450215" algn="just">
                        <a:lnSpc>
                          <a:spcPct val="150000"/>
                        </a:lnSpc>
                      </a:pPr>
                      <a:r>
                        <a:rPr lang="es-PE" sz="1000">
                          <a:effectLst/>
                        </a:rPr>
                        <a:t> </a:t>
                      </a:r>
                    </a:p>
                    <a:p>
                      <a:pPr indent="450215" algn="just">
                        <a:lnSpc>
                          <a:spcPct val="150000"/>
                        </a:lnSpc>
                      </a:pPr>
                      <a:r>
                        <a:rPr lang="es-PE" sz="1000">
                          <a:effectLst/>
                        </a:rPr>
                        <a:t> </a:t>
                      </a:r>
                    </a:p>
                    <a:p>
                      <a:pPr indent="450215" algn="just">
                        <a:lnSpc>
                          <a:spcPct val="150000"/>
                        </a:lnSpc>
                      </a:pPr>
                      <a:r>
                        <a:rPr lang="es-PE" sz="1000">
                          <a:effectLst/>
                        </a:rPr>
                        <a:t>Empresa Sumideros Z&amp;G S.A.C.</a:t>
                      </a:r>
                      <a:endParaRPr lang="es-PE"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91" marR="57991" marT="0" marB="0"/>
                </a:tc>
                <a:tc>
                  <a:txBody>
                    <a:bodyPr/>
                    <a:lstStyle/>
                    <a:p>
                      <a:pPr indent="450215" algn="just">
                        <a:lnSpc>
                          <a:spcPct val="150000"/>
                        </a:lnSpc>
                      </a:pPr>
                      <a:r>
                        <a:rPr lang="es-PE" sz="1000">
                          <a:effectLst/>
                        </a:rPr>
                        <a:t>La empresa y sus trabajadores:</a:t>
                      </a:r>
                    </a:p>
                    <a:p>
                      <a:pPr marL="342900" lvl="0" indent="-342900" algn="l">
                        <a:lnSpc>
                          <a:spcPct val="150000"/>
                        </a:lnSpc>
                        <a:buFont typeface="Symbol" panose="05050102010706020507" pitchFamily="18" charset="2"/>
                        <a:buChar char=""/>
                      </a:pPr>
                      <a:r>
                        <a:rPr lang="es-PE" sz="1000">
                          <a:effectLst/>
                        </a:rPr>
                        <a:t>1 Gerente</a:t>
                      </a:r>
                    </a:p>
                    <a:p>
                      <a:pPr marL="342900" lvl="0" indent="-342900" algn="l">
                        <a:lnSpc>
                          <a:spcPct val="150000"/>
                        </a:lnSpc>
                        <a:buFont typeface="Symbol" panose="05050102010706020507" pitchFamily="18" charset="2"/>
                        <a:buChar char=""/>
                      </a:pPr>
                      <a:r>
                        <a:rPr lang="es-PE" sz="1000">
                          <a:effectLst/>
                        </a:rPr>
                        <a:t>1 Asistente de Gere.</a:t>
                      </a:r>
                    </a:p>
                    <a:p>
                      <a:pPr marL="342900" lvl="0" indent="-342900" algn="l">
                        <a:lnSpc>
                          <a:spcPct val="150000"/>
                        </a:lnSpc>
                        <a:buFont typeface="Symbol" panose="05050102010706020507" pitchFamily="18" charset="2"/>
                        <a:buChar char=""/>
                      </a:pPr>
                      <a:r>
                        <a:rPr lang="es-PE" sz="1000">
                          <a:effectLst/>
                        </a:rPr>
                        <a:t>1 Administrador</a:t>
                      </a:r>
                    </a:p>
                    <a:p>
                      <a:pPr marL="342900" lvl="0" indent="-342900" algn="l">
                        <a:lnSpc>
                          <a:spcPct val="150000"/>
                        </a:lnSpc>
                        <a:buFont typeface="Symbol" panose="05050102010706020507" pitchFamily="18" charset="2"/>
                        <a:buChar char=""/>
                      </a:pPr>
                      <a:r>
                        <a:rPr lang="es-PE" sz="1000">
                          <a:effectLst/>
                        </a:rPr>
                        <a:t>1 Marketing</a:t>
                      </a:r>
                    </a:p>
                    <a:p>
                      <a:pPr marL="342900" lvl="0" indent="-342900" algn="l">
                        <a:lnSpc>
                          <a:spcPct val="150000"/>
                        </a:lnSpc>
                        <a:buFont typeface="Symbol" panose="05050102010706020507" pitchFamily="18" charset="2"/>
                        <a:buChar char=""/>
                      </a:pPr>
                      <a:r>
                        <a:rPr lang="es-PE" sz="1000">
                          <a:effectLst/>
                        </a:rPr>
                        <a:t>2 Encargado de producción </a:t>
                      </a:r>
                    </a:p>
                    <a:p>
                      <a:pPr marL="342900" lvl="0" indent="-342900" algn="l">
                        <a:lnSpc>
                          <a:spcPct val="150000"/>
                        </a:lnSpc>
                        <a:buFont typeface="Symbol" panose="05050102010706020507" pitchFamily="18" charset="2"/>
                        <a:buChar char=""/>
                      </a:pPr>
                      <a:r>
                        <a:rPr lang="es-PE" sz="1000">
                          <a:effectLst/>
                        </a:rPr>
                        <a:t>1 Contador</a:t>
                      </a:r>
                    </a:p>
                    <a:p>
                      <a:pPr marL="342900" lvl="0" indent="-342900" algn="l">
                        <a:lnSpc>
                          <a:spcPct val="150000"/>
                        </a:lnSpc>
                        <a:buFont typeface="Symbol" panose="05050102010706020507" pitchFamily="18" charset="2"/>
                        <a:buChar char=""/>
                      </a:pPr>
                      <a:r>
                        <a:rPr lang="es-PE" sz="1000">
                          <a:effectLst/>
                        </a:rPr>
                        <a:t>1 Almacenero</a:t>
                      </a:r>
                    </a:p>
                    <a:p>
                      <a:pPr marL="342900" lvl="0" indent="-342900" algn="l">
                        <a:lnSpc>
                          <a:spcPct val="150000"/>
                        </a:lnSpc>
                        <a:buFont typeface="Symbol" panose="05050102010706020507" pitchFamily="18" charset="2"/>
                        <a:buChar char=""/>
                      </a:pPr>
                      <a:r>
                        <a:rPr lang="es-PE" sz="1000">
                          <a:effectLst/>
                        </a:rPr>
                        <a:t>Operarios: 2 Tornero ,2 ayudante de torno,1 soldador, 2 auxiliares de almacén ,2 ayudantes trabajos diversos</a:t>
                      </a:r>
                      <a:endParaRPr lang="es-PE"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91" marR="57991" marT="0" marB="0"/>
                </a:tc>
                <a:tc>
                  <a:txBody>
                    <a:bodyPr/>
                    <a:lstStyle/>
                    <a:p>
                      <a:pPr indent="450215" algn="just">
                        <a:lnSpc>
                          <a:spcPct val="150000"/>
                        </a:lnSpc>
                        <a:spcAft>
                          <a:spcPts val="800"/>
                        </a:spcAft>
                      </a:pPr>
                      <a:r>
                        <a:rPr lang="es-PE" sz="1000" dirty="0">
                          <a:effectLst/>
                        </a:rPr>
                        <a:t> </a:t>
                      </a:r>
                    </a:p>
                    <a:p>
                      <a:pPr indent="450215" algn="just">
                        <a:lnSpc>
                          <a:spcPct val="150000"/>
                        </a:lnSpc>
                        <a:spcAft>
                          <a:spcPts val="800"/>
                        </a:spcAft>
                      </a:pPr>
                      <a:r>
                        <a:rPr lang="es-PE" sz="1000" dirty="0">
                          <a:effectLst/>
                        </a:rPr>
                        <a:t> </a:t>
                      </a:r>
                    </a:p>
                    <a:p>
                      <a:pPr indent="450215" algn="just">
                        <a:lnSpc>
                          <a:spcPct val="150000"/>
                        </a:lnSpc>
                        <a:spcAft>
                          <a:spcPts val="800"/>
                        </a:spcAft>
                      </a:pPr>
                      <a:r>
                        <a:rPr lang="es-PE" sz="1000" dirty="0">
                          <a:effectLst/>
                        </a:rPr>
                        <a:t> </a:t>
                      </a:r>
                    </a:p>
                    <a:p>
                      <a:pPr indent="450215" algn="just">
                        <a:lnSpc>
                          <a:spcPct val="150000"/>
                        </a:lnSpc>
                        <a:spcAft>
                          <a:spcPts val="800"/>
                        </a:spcAft>
                      </a:pPr>
                      <a:r>
                        <a:rPr lang="es-PE" sz="1000" dirty="0">
                          <a:effectLst/>
                        </a:rPr>
                        <a:t>Lima</a:t>
                      </a:r>
                      <a:endParaRPr lang="es-PE"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91" marR="57991" marT="0" marB="0"/>
                </a:tc>
                <a:tc>
                  <a:txBody>
                    <a:bodyPr/>
                    <a:lstStyle/>
                    <a:p>
                      <a:pPr indent="450215" algn="just">
                        <a:lnSpc>
                          <a:spcPct val="150000"/>
                        </a:lnSpc>
                        <a:spcAft>
                          <a:spcPts val="800"/>
                        </a:spcAft>
                      </a:pPr>
                      <a:r>
                        <a:rPr lang="es-PE" sz="1000" dirty="0">
                          <a:effectLst/>
                        </a:rPr>
                        <a:t> </a:t>
                      </a:r>
                    </a:p>
                    <a:p>
                      <a:pPr indent="450215" algn="just">
                        <a:lnSpc>
                          <a:spcPct val="150000"/>
                        </a:lnSpc>
                        <a:spcAft>
                          <a:spcPts val="800"/>
                        </a:spcAft>
                      </a:pPr>
                      <a:r>
                        <a:rPr lang="es-PE" sz="1000" dirty="0">
                          <a:effectLst/>
                        </a:rPr>
                        <a:t> </a:t>
                      </a:r>
                    </a:p>
                    <a:p>
                      <a:pPr indent="450215" algn="just">
                        <a:lnSpc>
                          <a:spcPct val="150000"/>
                        </a:lnSpc>
                        <a:spcAft>
                          <a:spcPts val="800"/>
                        </a:spcAft>
                      </a:pPr>
                      <a:r>
                        <a:rPr lang="es-PE" sz="1000" dirty="0">
                          <a:effectLst/>
                        </a:rPr>
                        <a:t> </a:t>
                      </a:r>
                    </a:p>
                    <a:p>
                      <a:pPr indent="450215" algn="just">
                        <a:lnSpc>
                          <a:spcPct val="150000"/>
                        </a:lnSpc>
                        <a:spcAft>
                          <a:spcPts val="800"/>
                        </a:spcAft>
                      </a:pPr>
                      <a:r>
                        <a:rPr lang="es-PE" sz="1000" dirty="0">
                          <a:effectLst/>
                        </a:rPr>
                        <a:t>Villa El Salvador</a:t>
                      </a:r>
                      <a:endParaRPr lang="es-PE"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91" marR="57991" marT="0" marB="0"/>
                </a:tc>
                <a:extLst>
                  <a:ext uri="{0D108BD9-81ED-4DB2-BD59-A6C34878D82A}">
                    <a16:rowId xmlns:a16="http://schemas.microsoft.com/office/drawing/2014/main" val="1263758236"/>
                  </a:ext>
                </a:extLst>
              </a:tr>
            </a:tbl>
          </a:graphicData>
        </a:graphic>
      </p:graphicFrame>
      <p:pic>
        <p:nvPicPr>
          <p:cNvPr id="18" name="Google Shape;162;p5">
            <a:extLst>
              <a:ext uri="{FF2B5EF4-FFF2-40B4-BE49-F238E27FC236}">
                <a16:creationId xmlns:a16="http://schemas.microsoft.com/office/drawing/2014/main" id="{28F2CE1A-7022-4395-A366-18262B91B734}"/>
              </a:ext>
            </a:extLst>
          </p:cNvPr>
          <p:cNvPicPr preferRelativeResize="0"/>
          <p:nvPr/>
        </p:nvPicPr>
        <p:blipFill rotWithShape="1">
          <a:blip r:embed="rId4">
            <a:alphaModFix/>
          </a:blip>
          <a:srcRect/>
          <a:stretch/>
        </p:blipFill>
        <p:spPr>
          <a:xfrm>
            <a:off x="952451" y="3172687"/>
            <a:ext cx="1533861" cy="1965260"/>
          </a:xfrm>
          <a:prstGeom prst="rect">
            <a:avLst/>
          </a:prstGeom>
          <a:noFill/>
          <a:ln>
            <a:noFill/>
          </a:ln>
        </p:spPr>
      </p:pic>
    </p:spTree>
    <p:extLst>
      <p:ext uri="{BB962C8B-B14F-4D97-AF65-F5344CB8AC3E}">
        <p14:creationId xmlns:p14="http://schemas.microsoft.com/office/powerpoint/2010/main" val="48740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14" name="Imagen 13">
            <a:extLst>
              <a:ext uri="{FF2B5EF4-FFF2-40B4-BE49-F238E27FC236}">
                <a16:creationId xmlns:a16="http://schemas.microsoft.com/office/drawing/2014/main" id="{F1FC9D65-1D61-47B3-9BED-F3E3A8F38056}"/>
              </a:ext>
            </a:extLst>
          </p:cNvPr>
          <p:cNvPicPr>
            <a:picLocks noChangeAspect="1"/>
          </p:cNvPicPr>
          <p:nvPr/>
        </p:nvPicPr>
        <p:blipFill>
          <a:blip r:embed="rId3"/>
          <a:stretch>
            <a:fillRect/>
          </a:stretch>
        </p:blipFill>
        <p:spPr>
          <a:xfrm>
            <a:off x="19050" y="3309"/>
            <a:ext cx="12172950" cy="2085975"/>
          </a:xfrm>
          <a:prstGeom prst="rect">
            <a:avLst/>
          </a:prstGeom>
        </p:spPr>
      </p:pic>
      <p:sp>
        <p:nvSpPr>
          <p:cNvPr id="16" name="Google Shape;353;p19">
            <a:extLst>
              <a:ext uri="{FF2B5EF4-FFF2-40B4-BE49-F238E27FC236}">
                <a16:creationId xmlns:a16="http://schemas.microsoft.com/office/drawing/2014/main" id="{3749EAD2-E8D3-4A09-BAC7-A23C87EF9663}"/>
              </a:ext>
            </a:extLst>
          </p:cNvPr>
          <p:cNvSpPr/>
          <p:nvPr/>
        </p:nvSpPr>
        <p:spPr>
          <a:xfrm>
            <a:off x="1454255" y="42242"/>
            <a:ext cx="9053712"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PE" sz="1800" dirty="0">
                <a:solidFill>
                  <a:schemeClr val="bg1"/>
                </a:solidFill>
                <a:effectLst/>
                <a:latin typeface="Times New Roman" panose="02020603050405020304" pitchFamily="18" charset="0"/>
                <a:ea typeface="Calibri" panose="020F0502020204030204" pitchFamily="34" charset="0"/>
              </a:rPr>
              <a:t>CANTIDAD DE POBLACION DIRECTA E INDIRECTA BENEFICIADA</a:t>
            </a:r>
            <a:endParaRPr lang="es-PE" sz="2000" b="0" i="0" u="none" strike="noStrike" cap="none" dirty="0">
              <a:solidFill>
                <a:schemeClr val="bg1"/>
              </a:solidFill>
              <a:latin typeface="Calibri"/>
              <a:ea typeface="Calibri"/>
              <a:cs typeface="Calibri"/>
              <a:sym typeface="Calibri"/>
            </a:endParaRPr>
          </a:p>
        </p:txBody>
      </p:sp>
      <p:sp>
        <p:nvSpPr>
          <p:cNvPr id="17" name="CuadroTexto 16">
            <a:extLst>
              <a:ext uri="{FF2B5EF4-FFF2-40B4-BE49-F238E27FC236}">
                <a16:creationId xmlns:a16="http://schemas.microsoft.com/office/drawing/2014/main" id="{A6A75960-1B2D-4D03-B5A1-CC5FB54BE137}"/>
              </a:ext>
            </a:extLst>
          </p:cNvPr>
          <p:cNvSpPr txBox="1"/>
          <p:nvPr/>
        </p:nvSpPr>
        <p:spPr>
          <a:xfrm>
            <a:off x="1454255" y="1046296"/>
            <a:ext cx="6097978" cy="376578"/>
          </a:xfrm>
          <a:prstGeom prst="rect">
            <a:avLst/>
          </a:prstGeom>
          <a:noFill/>
        </p:spPr>
        <p:txBody>
          <a:bodyPr wrap="square">
            <a:spAutoFit/>
          </a:bodyPr>
          <a:lstStyle/>
          <a:p>
            <a:pPr marL="342900" lvl="0" indent="-342900" algn="l">
              <a:lnSpc>
                <a:spcPct val="150000"/>
              </a:lnSpc>
              <a:spcAft>
                <a:spcPts val="800"/>
              </a:spcAft>
              <a:buFont typeface="+mj-lt"/>
              <a:buAutoNum type="arabicPeriod"/>
            </a:pPr>
            <a:r>
              <a:rPr lang="es-PE" sz="1400" b="1" dirty="0">
                <a:effectLst/>
                <a:latin typeface="Arial" panose="020B0604020202020204" pitchFamily="34" charset="0"/>
                <a:ea typeface="Calibri" panose="020F0502020204030204" pitchFamily="34" charset="0"/>
                <a:cs typeface="Times New Roman" panose="02020603050405020304" pitchFamily="18" charset="0"/>
              </a:rPr>
              <a:t>Población Indirecta:</a:t>
            </a:r>
            <a:endParaRPr lang="es-PE"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ángulo 8">
            <a:extLst>
              <a:ext uri="{FF2B5EF4-FFF2-40B4-BE49-F238E27FC236}">
                <a16:creationId xmlns:a16="http://schemas.microsoft.com/office/drawing/2014/main" id="{A66676A1-4D17-4D8E-A43C-1AFE87D93BA3}"/>
              </a:ext>
            </a:extLst>
          </p:cNvPr>
          <p:cNvSpPr/>
          <p:nvPr/>
        </p:nvSpPr>
        <p:spPr>
          <a:xfrm>
            <a:off x="1740539" y="1550189"/>
            <a:ext cx="3389602" cy="1574841"/>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150000"/>
              </a:lnSpc>
            </a:pPr>
            <a:r>
              <a:rPr lang="es-PE" sz="900" b="1" dirty="0">
                <a:solidFill>
                  <a:srgbClr val="000000"/>
                </a:solidFill>
                <a:effectLst/>
                <a:ea typeface="Calibri" panose="020F0502020204030204" pitchFamily="34" charset="0"/>
                <a:cs typeface="Times New Roman" panose="02020603050405020304" pitchFamily="18" charset="0"/>
              </a:rPr>
              <a:t>n= Tama</a:t>
            </a:r>
            <a:r>
              <a:rPr lang="es-PE"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ñ</a:t>
            </a:r>
            <a:r>
              <a:rPr lang="es-PE" sz="900" b="1" dirty="0">
                <a:solidFill>
                  <a:srgbClr val="000000"/>
                </a:solidFill>
                <a:effectLst/>
                <a:ea typeface="Calibri" panose="020F0502020204030204" pitchFamily="34" charset="0"/>
                <a:cs typeface="Times New Roman" panose="02020603050405020304" pitchFamily="18" charset="0"/>
              </a:rPr>
              <a:t>o de muestra</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s-PE" sz="900" b="1" dirty="0">
                <a:solidFill>
                  <a:srgbClr val="000000"/>
                </a:solidFill>
                <a:effectLst/>
                <a:ea typeface="Calibri" panose="020F0502020204030204" pitchFamily="34" charset="0"/>
                <a:cs typeface="Times New Roman" panose="02020603050405020304" pitchFamily="18" charset="0"/>
              </a:rPr>
              <a:t>Z= Nivel de confianza</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s-PE" sz="900" b="1" dirty="0">
                <a:solidFill>
                  <a:srgbClr val="000000"/>
                </a:solidFill>
                <a:effectLst/>
                <a:ea typeface="Calibri" panose="020F0502020204030204" pitchFamily="34" charset="0"/>
                <a:cs typeface="Times New Roman" panose="02020603050405020304" pitchFamily="18" charset="0"/>
              </a:rPr>
              <a:t>F(Z)=Probabilidad acumulada</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50000"/>
              </a:lnSpc>
            </a:pPr>
            <a:r>
              <a:rPr lang="es-PE" sz="900" b="1" dirty="0">
                <a:solidFill>
                  <a:srgbClr val="000000"/>
                </a:solidFill>
                <a:effectLst/>
                <a:ea typeface="Calibri" panose="020F0502020204030204" pitchFamily="34" charset="0"/>
                <a:cs typeface="Times New Roman" panose="02020603050405020304" pitchFamily="18" charset="0"/>
              </a:rPr>
              <a:t>p: Probabilidad que ocurra el evento estudiado(</a:t>
            </a:r>
            <a:r>
              <a:rPr lang="es-PE"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é</a:t>
            </a:r>
            <a:r>
              <a:rPr lang="es-PE" sz="900" b="1" dirty="0">
                <a:solidFill>
                  <a:srgbClr val="000000"/>
                </a:solidFill>
                <a:effectLst/>
                <a:ea typeface="Calibri" panose="020F0502020204030204" pitchFamily="34" charset="0"/>
                <a:cs typeface="Times New Roman" panose="02020603050405020304" pitchFamily="18" charset="0"/>
              </a:rPr>
              <a:t>xito)</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a:p>
            <a:pPr fontAlgn="base">
              <a:lnSpc>
                <a:spcPct val="150000"/>
              </a:lnSpc>
            </a:pPr>
            <a:r>
              <a:rPr lang="es-PE" sz="900" b="1" dirty="0">
                <a:solidFill>
                  <a:srgbClr val="000000"/>
                </a:solidFill>
                <a:effectLst/>
                <a:ea typeface="Calibri" panose="020F0502020204030204" pitchFamily="34" charset="0"/>
                <a:cs typeface="Times New Roman" panose="02020603050405020304" pitchFamily="18" charset="0"/>
              </a:rPr>
              <a:t>q:(1-p) =Probabilidad que no ocurra el evento estudiado</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s-PE" sz="900" b="1" dirty="0">
                <a:solidFill>
                  <a:srgbClr val="000000"/>
                </a:solidFill>
                <a:effectLst/>
                <a:ea typeface="Calibri" panose="020F0502020204030204" pitchFamily="34" charset="0"/>
                <a:cs typeface="Times New Roman" panose="02020603050405020304" pitchFamily="18" charset="0"/>
              </a:rPr>
              <a:t>E=Precisi</a:t>
            </a:r>
            <a:r>
              <a:rPr lang="es-PE"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ó</a:t>
            </a:r>
            <a:r>
              <a:rPr lang="es-PE" sz="900" b="1" dirty="0">
                <a:solidFill>
                  <a:srgbClr val="000000"/>
                </a:solidFill>
                <a:effectLst/>
                <a:ea typeface="Calibri" panose="020F0502020204030204" pitchFamily="34" charset="0"/>
                <a:cs typeface="Times New Roman" panose="02020603050405020304" pitchFamily="18" charset="0"/>
              </a:rPr>
              <a:t>n o error </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0E4C72D2-35DB-4ACB-A012-C47881E05FC4}"/>
              </a:ext>
            </a:extLst>
          </p:cNvPr>
          <p:cNvPicPr/>
          <p:nvPr/>
        </p:nvPicPr>
        <p:blipFill>
          <a:blip r:embed="rId4">
            <a:extLst>
              <a:ext uri="{28A0092B-C50C-407E-A947-70E740481C1C}">
                <a14:useLocalDpi xmlns:a14="http://schemas.microsoft.com/office/drawing/2010/main" val="0"/>
              </a:ext>
            </a:extLst>
          </a:blip>
          <a:stretch>
            <a:fillRect/>
          </a:stretch>
        </p:blipFill>
        <p:spPr>
          <a:xfrm>
            <a:off x="6851630" y="1247270"/>
            <a:ext cx="3389602" cy="3521447"/>
          </a:xfrm>
          <a:prstGeom prst="rect">
            <a:avLst/>
          </a:prstGeom>
        </p:spPr>
      </p:pic>
      <p:sp>
        <p:nvSpPr>
          <p:cNvPr id="12" name="Cuadro de texto 25">
            <a:extLst>
              <a:ext uri="{FF2B5EF4-FFF2-40B4-BE49-F238E27FC236}">
                <a16:creationId xmlns:a16="http://schemas.microsoft.com/office/drawing/2014/main" id="{0D52B630-8255-4654-86B8-F71D45982248}"/>
              </a:ext>
            </a:extLst>
          </p:cNvPr>
          <p:cNvSpPr txBox="1"/>
          <p:nvPr/>
        </p:nvSpPr>
        <p:spPr>
          <a:xfrm>
            <a:off x="1724268" y="3330123"/>
            <a:ext cx="6328232" cy="5810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pPr>
            <a:r>
              <a:rPr lang="es-PE" sz="1100" b="1" dirty="0">
                <a:effectLst/>
                <a:latin typeface="Times New Roman" panose="02020603050405020304" pitchFamily="18" charset="0"/>
                <a:ea typeface="Calibri" panose="020F0502020204030204" pitchFamily="34" charset="0"/>
                <a:cs typeface="Times New Roman" panose="02020603050405020304" pitchFamily="18" charset="0"/>
              </a:rPr>
              <a:t>Según la formula para el caso del tamaño de muestra de una población desconocida, se puede determinar que la población cercana posiblemente afectada es alrededor de 384</a:t>
            </a:r>
            <a:r>
              <a:rPr lang="es-PE" sz="1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PE"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pP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13" name="Imagen 12">
            <a:extLst>
              <a:ext uri="{FF2B5EF4-FFF2-40B4-BE49-F238E27FC236}">
                <a16:creationId xmlns:a16="http://schemas.microsoft.com/office/drawing/2014/main" id="{6B913E57-B46B-47F2-8A8D-1DBE20C151C5}"/>
              </a:ext>
            </a:extLst>
          </p:cNvPr>
          <p:cNvPicPr/>
          <p:nvPr/>
        </p:nvPicPr>
        <p:blipFill>
          <a:blip r:embed="rId5">
            <a:extLst>
              <a:ext uri="{28A0092B-C50C-407E-A947-70E740481C1C}">
                <a14:useLocalDpi xmlns:a14="http://schemas.microsoft.com/office/drawing/2010/main" val="0"/>
              </a:ext>
            </a:extLst>
          </a:blip>
          <a:stretch>
            <a:fillRect/>
          </a:stretch>
        </p:blipFill>
        <p:spPr>
          <a:xfrm>
            <a:off x="1724268" y="4116241"/>
            <a:ext cx="4381500" cy="742950"/>
          </a:xfrm>
          <a:prstGeom prst="rect">
            <a:avLst/>
          </a:prstGeom>
        </p:spPr>
      </p:pic>
      <p:pic>
        <p:nvPicPr>
          <p:cNvPr id="15" name="Google Shape;162;p5">
            <a:extLst>
              <a:ext uri="{FF2B5EF4-FFF2-40B4-BE49-F238E27FC236}">
                <a16:creationId xmlns:a16="http://schemas.microsoft.com/office/drawing/2014/main" id="{D42CB8DA-D04C-44EB-BC59-829B7CC5163E}"/>
              </a:ext>
            </a:extLst>
          </p:cNvPr>
          <p:cNvPicPr preferRelativeResize="0"/>
          <p:nvPr/>
        </p:nvPicPr>
        <p:blipFill rotWithShape="1">
          <a:blip r:embed="rId6">
            <a:alphaModFix/>
          </a:blip>
          <a:srcRect/>
          <a:stretch/>
        </p:blipFill>
        <p:spPr>
          <a:xfrm>
            <a:off x="190407" y="3911148"/>
            <a:ext cx="1533861" cy="1965260"/>
          </a:xfrm>
          <a:prstGeom prst="rect">
            <a:avLst/>
          </a:prstGeom>
          <a:noFill/>
          <a:ln>
            <a:noFill/>
          </a:ln>
        </p:spPr>
      </p:pic>
    </p:spTree>
    <p:extLst>
      <p:ext uri="{BB962C8B-B14F-4D97-AF65-F5344CB8AC3E}">
        <p14:creationId xmlns:p14="http://schemas.microsoft.com/office/powerpoint/2010/main" val="206653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14" name="Imagen 13">
            <a:extLst>
              <a:ext uri="{FF2B5EF4-FFF2-40B4-BE49-F238E27FC236}">
                <a16:creationId xmlns:a16="http://schemas.microsoft.com/office/drawing/2014/main" id="{F1FC9D65-1D61-47B3-9BED-F3E3A8F38056}"/>
              </a:ext>
            </a:extLst>
          </p:cNvPr>
          <p:cNvPicPr>
            <a:picLocks noChangeAspect="1"/>
          </p:cNvPicPr>
          <p:nvPr/>
        </p:nvPicPr>
        <p:blipFill>
          <a:blip r:embed="rId3"/>
          <a:stretch>
            <a:fillRect/>
          </a:stretch>
        </p:blipFill>
        <p:spPr>
          <a:xfrm>
            <a:off x="19050" y="3309"/>
            <a:ext cx="12172950" cy="2085975"/>
          </a:xfrm>
          <a:prstGeom prst="rect">
            <a:avLst/>
          </a:prstGeom>
        </p:spPr>
      </p:pic>
      <p:sp>
        <p:nvSpPr>
          <p:cNvPr id="8" name="CuadroTexto 7">
            <a:extLst>
              <a:ext uri="{FF2B5EF4-FFF2-40B4-BE49-F238E27FC236}">
                <a16:creationId xmlns:a16="http://schemas.microsoft.com/office/drawing/2014/main" id="{0DCD0183-0E10-4268-921F-B7C03F673076}"/>
              </a:ext>
            </a:extLst>
          </p:cNvPr>
          <p:cNvSpPr txBox="1"/>
          <p:nvPr/>
        </p:nvSpPr>
        <p:spPr>
          <a:xfrm>
            <a:off x="1917392" y="1063976"/>
            <a:ext cx="9018364" cy="1815882"/>
          </a:xfrm>
          <a:prstGeom prst="rect">
            <a:avLst/>
          </a:prstGeom>
          <a:noFill/>
        </p:spPr>
        <p:txBody>
          <a:bodyPr wrap="square">
            <a:spAutoFit/>
          </a:bodyPr>
          <a:lstStyle/>
          <a:p>
            <a:pPr marL="342900" indent="-342900" algn="just">
              <a:buFont typeface="+mj-lt"/>
              <a:buAutoNum type="arabicPeriod"/>
            </a:pPr>
            <a:r>
              <a:rPr lang="es-PE" sz="1400" dirty="0">
                <a:effectLst/>
                <a:latin typeface="Times New Roman" panose="02020603050405020304" pitchFamily="18" charset="0"/>
                <a:ea typeface="Arial" panose="020B0604020202020204" pitchFamily="34" charset="0"/>
                <a:cs typeface="Times New Roman" panose="02020603050405020304" pitchFamily="18" charset="0"/>
              </a:rPr>
              <a:t>La empresa claramente carece de un sólido plan de marketing, ya que no ha establecido una misión, visión y valores que definan su identidad y guíen sus estrategias comerciales. La ausencia de estos elementos fundamentales dificulta la comunicación efectiva de sus objetivos y propósito tanto a nivel interno como externo. Además, la página web desactualizada y fallida refleja una falta de compromiso con la presencia en línea, lo que puede afectar negativamente la percepción de la marca y la captación de clientes. La falta de una estrategia digital coherente y actualizada limita las oportunidades de crecimiento y visibilidad en un entorno empresarial cada vez más digitalizado. En resumen, la empresa enfrenta un déficit significativo al no contar con un plan de marketing integral y una presencia en línea efectiva</a:t>
            </a:r>
            <a:endParaRPr lang="es-PE" dirty="0">
              <a:latin typeface="Times New Roman" panose="02020603050405020304" pitchFamily="18" charset="0"/>
              <a:cs typeface="Times New Roman" panose="02020603050405020304" pitchFamily="18" charset="0"/>
            </a:endParaRPr>
          </a:p>
        </p:txBody>
      </p:sp>
      <p:sp>
        <p:nvSpPr>
          <p:cNvPr id="11" name="CuadroTexto 10">
            <a:extLst>
              <a:ext uri="{FF2B5EF4-FFF2-40B4-BE49-F238E27FC236}">
                <a16:creationId xmlns:a16="http://schemas.microsoft.com/office/drawing/2014/main" id="{CA1F73F1-6FA7-4B90-A067-10256D3AA1AE}"/>
              </a:ext>
            </a:extLst>
          </p:cNvPr>
          <p:cNvSpPr txBox="1"/>
          <p:nvPr/>
        </p:nvSpPr>
        <p:spPr>
          <a:xfrm>
            <a:off x="1917392" y="2862380"/>
            <a:ext cx="9018364" cy="1384995"/>
          </a:xfrm>
          <a:prstGeom prst="rect">
            <a:avLst/>
          </a:prstGeom>
          <a:noFill/>
        </p:spPr>
        <p:txBody>
          <a:bodyPr wrap="square">
            <a:spAutoFit/>
          </a:bodyPr>
          <a:lstStyle/>
          <a:p>
            <a:pPr marL="342900" lvl="0" indent="-342900" algn="just">
              <a:buFont typeface="+mj-lt"/>
              <a:buAutoNum type="arabicPeriod" startAt="2"/>
            </a:pPr>
            <a:r>
              <a:rPr lang="es-PE" sz="1400" dirty="0">
                <a:effectLst/>
                <a:latin typeface="Times New Roman" panose="02020603050405020304" pitchFamily="18" charset="0"/>
                <a:ea typeface="Arial" panose="020B0604020202020204" pitchFamily="34" charset="0"/>
                <a:cs typeface="Times New Roman" panose="02020603050405020304" pitchFamily="18" charset="0"/>
              </a:rPr>
              <a:t>La falta de orden en el almacén de materia prima se ha convertido en un obstáculo significativo para el flujo de trabajo. Este desorden no solo crea un mal flujo operativo, sino que también abre la puerta a posibles pérdidas de materiales. La falta de integración y los ambientes reducidos contribuyen a desplazamientos extensos en el área de producción, generando deficiencias en todo el proceso. Esta disfunción no solo impacta la eficiencia en la entrada y salida de materiales, sino que se extiende a lo largo de todo nuestro proceso productivo. Es imperativo abordar este desafío de manera urgente para optimizar nuestro flujo de trabajo y evitar pérdidas innecesarias de materiales clave.</a:t>
            </a:r>
          </a:p>
        </p:txBody>
      </p:sp>
      <p:sp>
        <p:nvSpPr>
          <p:cNvPr id="12" name="CuadroTexto 11">
            <a:extLst>
              <a:ext uri="{FF2B5EF4-FFF2-40B4-BE49-F238E27FC236}">
                <a16:creationId xmlns:a16="http://schemas.microsoft.com/office/drawing/2014/main" id="{FAD70A48-4593-41CB-B1CC-F23C7DF5970C}"/>
              </a:ext>
            </a:extLst>
          </p:cNvPr>
          <p:cNvSpPr txBox="1"/>
          <p:nvPr/>
        </p:nvSpPr>
        <p:spPr>
          <a:xfrm>
            <a:off x="1917392" y="4345452"/>
            <a:ext cx="8906493" cy="1415772"/>
          </a:xfrm>
          <a:prstGeom prst="rect">
            <a:avLst/>
          </a:prstGeom>
          <a:noFill/>
        </p:spPr>
        <p:txBody>
          <a:bodyPr wrap="square">
            <a:spAutoFit/>
          </a:bodyPr>
          <a:lstStyle/>
          <a:p>
            <a:pPr marL="342900" lvl="0" indent="-342900" algn="just">
              <a:buFont typeface="+mj-lt"/>
              <a:buAutoNum type="arabicPeriod" startAt="3"/>
            </a:pPr>
            <a:r>
              <a:rPr lang="es-PE" dirty="0">
                <a:effectLst/>
                <a:latin typeface="Times New Roman" panose="02020603050405020304" pitchFamily="18" charset="0"/>
                <a:ea typeface="Arial" panose="020B0604020202020204" pitchFamily="34" charset="0"/>
                <a:cs typeface="Times New Roman" panose="02020603050405020304" pitchFamily="18" charset="0"/>
              </a:rPr>
              <a:t>El entorno actual presenta serios problemas derivados de una mala gestión de residuos sólidos, contribuyendo a ambientes sucios y desordenados. Este problema encuentra su origen principalmente en los procesos de fundición y mecanizado. La acumulación descontrolada de residuos no solo afecta la estética y orden del lugar, sino que también plantea preocupaciones medioambientales y de seguridad. La necesidad apremiante de implementar un sistema eficaz de gestión de residuos es evidente para preservar la limpieza, la seguridad y la sostenibilidad en nuestras instalaciones.</a:t>
            </a:r>
          </a:p>
        </p:txBody>
      </p:sp>
      <p:sp>
        <p:nvSpPr>
          <p:cNvPr id="16" name="Google Shape;353;p19">
            <a:extLst>
              <a:ext uri="{FF2B5EF4-FFF2-40B4-BE49-F238E27FC236}">
                <a16:creationId xmlns:a16="http://schemas.microsoft.com/office/drawing/2014/main" id="{3749EAD2-E8D3-4A09-BAC7-A23C87EF9663}"/>
              </a:ext>
            </a:extLst>
          </p:cNvPr>
          <p:cNvSpPr/>
          <p:nvPr/>
        </p:nvSpPr>
        <p:spPr>
          <a:xfrm>
            <a:off x="2013813" y="42242"/>
            <a:ext cx="8494153" cy="465895"/>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2000" dirty="0">
                <a:solidFill>
                  <a:schemeClr val="lt1"/>
                </a:solidFill>
                <a:latin typeface="Times New Roman"/>
                <a:ea typeface="Calibri"/>
                <a:cs typeface="Times New Roman"/>
                <a:sym typeface="Times New Roman"/>
              </a:rPr>
              <a:t>OPORTUNIDADES DE MEJORA</a:t>
            </a:r>
            <a:endParaRPr lang="es-PE" sz="2000" b="0" i="0" u="none" strike="noStrike" cap="none" dirty="0">
              <a:solidFill>
                <a:schemeClr val="lt1"/>
              </a:solidFill>
              <a:latin typeface="Calibri"/>
              <a:ea typeface="Calibri"/>
              <a:cs typeface="Calibri"/>
              <a:sym typeface="Calibri"/>
            </a:endParaRPr>
          </a:p>
        </p:txBody>
      </p:sp>
      <p:pic>
        <p:nvPicPr>
          <p:cNvPr id="7" name="Google Shape;162;p5">
            <a:extLst>
              <a:ext uri="{FF2B5EF4-FFF2-40B4-BE49-F238E27FC236}">
                <a16:creationId xmlns:a16="http://schemas.microsoft.com/office/drawing/2014/main" id="{05E71C6D-E3BF-4598-818B-20B0C861FBB7}"/>
              </a:ext>
            </a:extLst>
          </p:cNvPr>
          <p:cNvPicPr preferRelativeResize="0"/>
          <p:nvPr/>
        </p:nvPicPr>
        <p:blipFill rotWithShape="1">
          <a:blip r:embed="rId4">
            <a:alphaModFix/>
          </a:blip>
          <a:srcRect/>
          <a:stretch/>
        </p:blipFill>
        <p:spPr>
          <a:xfrm>
            <a:off x="198295" y="3630844"/>
            <a:ext cx="1533861" cy="1965260"/>
          </a:xfrm>
          <a:prstGeom prst="rect">
            <a:avLst/>
          </a:prstGeom>
          <a:noFill/>
          <a:ln>
            <a:noFill/>
          </a:ln>
        </p:spPr>
      </p:pic>
    </p:spTree>
    <p:extLst>
      <p:ext uri="{BB962C8B-B14F-4D97-AF65-F5344CB8AC3E}">
        <p14:creationId xmlns:p14="http://schemas.microsoft.com/office/powerpoint/2010/main" val="2151083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 name="Imagen 2">
            <a:extLst>
              <a:ext uri="{FF2B5EF4-FFF2-40B4-BE49-F238E27FC236}">
                <a16:creationId xmlns:a16="http://schemas.microsoft.com/office/drawing/2014/main" id="{C85FD9E7-2CD1-4E0E-A56B-48E022E7EBEB}"/>
              </a:ext>
            </a:extLst>
          </p:cNvPr>
          <p:cNvPicPr>
            <a:picLocks noChangeAspect="1"/>
          </p:cNvPicPr>
          <p:nvPr/>
        </p:nvPicPr>
        <p:blipFill>
          <a:blip r:embed="rId3"/>
          <a:stretch>
            <a:fillRect/>
          </a:stretch>
        </p:blipFill>
        <p:spPr>
          <a:xfrm>
            <a:off x="19050" y="113326"/>
            <a:ext cx="12172950" cy="2085975"/>
          </a:xfrm>
          <a:prstGeom prst="rect">
            <a:avLst/>
          </a:prstGeom>
        </p:spPr>
      </p:pic>
      <p:sp>
        <p:nvSpPr>
          <p:cNvPr id="6" name="Google Shape;165;p5">
            <a:extLst>
              <a:ext uri="{FF2B5EF4-FFF2-40B4-BE49-F238E27FC236}">
                <a16:creationId xmlns:a16="http://schemas.microsoft.com/office/drawing/2014/main" id="{DB3E4A0B-FF20-4FEF-A212-E574AD8FEF21}"/>
              </a:ext>
            </a:extLst>
          </p:cNvPr>
          <p:cNvSpPr/>
          <p:nvPr/>
        </p:nvSpPr>
        <p:spPr>
          <a:xfrm>
            <a:off x="890651" y="113326"/>
            <a:ext cx="9179626" cy="552869"/>
          </a:xfrm>
          <a:custGeom>
            <a:avLst/>
            <a:gdLst/>
            <a:ahLst/>
            <a:cxnLst/>
            <a:rect l="l" t="t" r="r" b="b"/>
            <a:pathLst>
              <a:path w="3074670" h="374110" extrusionOk="0">
                <a:moveTo>
                  <a:pt x="0" y="374110"/>
                </a:moveTo>
                <a:cubicBezTo>
                  <a:pt x="18415" y="313849"/>
                  <a:pt x="274955" y="215487"/>
                  <a:pt x="293370" y="155226"/>
                </a:cubicBezTo>
                <a:lnTo>
                  <a:pt x="93528" y="0"/>
                </a:lnTo>
                <a:lnTo>
                  <a:pt x="3074670" y="0"/>
                </a:lnTo>
                <a:cubicBezTo>
                  <a:pt x="3052445" y="73967"/>
                  <a:pt x="2839720" y="128884"/>
                  <a:pt x="2817495" y="202851"/>
                </a:cubicBezTo>
                <a:lnTo>
                  <a:pt x="2981143" y="374110"/>
                </a:lnTo>
                <a:lnTo>
                  <a:pt x="0" y="374110"/>
                </a:lnTo>
                <a:close/>
              </a:path>
            </a:pathLst>
          </a:custGeom>
          <a:solidFill>
            <a:srgbClr val="00B050"/>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MX" sz="3200" b="0" i="0" u="none" strike="noStrike" cap="none" dirty="0">
                <a:solidFill>
                  <a:schemeClr val="lt1"/>
                </a:solidFill>
                <a:latin typeface="Times New Roman"/>
                <a:ea typeface="Times New Roman"/>
                <a:cs typeface="Times New Roman"/>
                <a:sym typeface="Times New Roman"/>
              </a:rPr>
              <a:t>OBJETIVOS</a:t>
            </a:r>
            <a:endParaRPr sz="2000" b="0" i="0" u="none" strike="noStrike" cap="none" dirty="0">
              <a:solidFill>
                <a:schemeClr val="lt1"/>
              </a:solidFill>
              <a:latin typeface="Calibri"/>
              <a:ea typeface="Calibri"/>
              <a:cs typeface="Calibri"/>
              <a:sym typeface="Calibri"/>
            </a:endParaRPr>
          </a:p>
        </p:txBody>
      </p:sp>
      <p:sp>
        <p:nvSpPr>
          <p:cNvPr id="2" name="Flecha: pentágono 1">
            <a:extLst>
              <a:ext uri="{FF2B5EF4-FFF2-40B4-BE49-F238E27FC236}">
                <a16:creationId xmlns:a16="http://schemas.microsoft.com/office/drawing/2014/main" id="{32E8B126-ABBA-4246-804A-E1E553A9CBCD}"/>
              </a:ext>
            </a:extLst>
          </p:cNvPr>
          <p:cNvSpPr/>
          <p:nvPr/>
        </p:nvSpPr>
        <p:spPr>
          <a:xfrm>
            <a:off x="1531917" y="1353788"/>
            <a:ext cx="2268187" cy="55286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t>GENERALES</a:t>
            </a:r>
          </a:p>
        </p:txBody>
      </p:sp>
      <p:sp>
        <p:nvSpPr>
          <p:cNvPr id="9" name="Flecha: pentágono 8">
            <a:extLst>
              <a:ext uri="{FF2B5EF4-FFF2-40B4-BE49-F238E27FC236}">
                <a16:creationId xmlns:a16="http://schemas.microsoft.com/office/drawing/2014/main" id="{A6113913-F5A0-4A45-8C24-F1F0B5DFC986}"/>
              </a:ext>
            </a:extLst>
          </p:cNvPr>
          <p:cNvSpPr/>
          <p:nvPr/>
        </p:nvSpPr>
        <p:spPr>
          <a:xfrm>
            <a:off x="3800104" y="3266904"/>
            <a:ext cx="2268187" cy="58070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t>ESPECIFICOS</a:t>
            </a:r>
          </a:p>
        </p:txBody>
      </p:sp>
      <p:sp>
        <p:nvSpPr>
          <p:cNvPr id="11" name="CuadroTexto 10">
            <a:extLst>
              <a:ext uri="{FF2B5EF4-FFF2-40B4-BE49-F238E27FC236}">
                <a16:creationId xmlns:a16="http://schemas.microsoft.com/office/drawing/2014/main" id="{97DE2982-BA92-4B80-B568-CB51D1F49FAD}"/>
              </a:ext>
            </a:extLst>
          </p:cNvPr>
          <p:cNvSpPr txBox="1"/>
          <p:nvPr/>
        </p:nvSpPr>
        <p:spPr>
          <a:xfrm>
            <a:off x="1401288" y="2189808"/>
            <a:ext cx="6507678" cy="1077218"/>
          </a:xfrm>
          <a:prstGeom prst="rect">
            <a:avLst/>
          </a:prstGeom>
          <a:noFill/>
        </p:spPr>
        <p:txBody>
          <a:bodyPr wrap="square">
            <a:spAutoFit/>
          </a:bodyPr>
          <a:lstStyle/>
          <a:p>
            <a:pPr algn="just"/>
            <a:r>
              <a:rPr lang="es-PE" sz="1600" dirty="0">
                <a:effectLst/>
                <a:latin typeface="Arial" panose="020B0604020202020204" pitchFamily="34" charset="0"/>
                <a:ea typeface="Calibri" panose="020F0502020204030204" pitchFamily="34" charset="0"/>
              </a:rPr>
              <a:t>Mejora del sistema logístico de la empresa Sumideros Z&amp;G a través del diseño e implantación de un modelo de gestión óptimo, minimizando las restricciones que existen en el área y elevando los índices de productividad de la misma.</a:t>
            </a:r>
            <a:endParaRPr lang="es-PE" sz="1600" dirty="0"/>
          </a:p>
        </p:txBody>
      </p:sp>
      <p:sp>
        <p:nvSpPr>
          <p:cNvPr id="13" name="CuadroTexto 12">
            <a:extLst>
              <a:ext uri="{FF2B5EF4-FFF2-40B4-BE49-F238E27FC236}">
                <a16:creationId xmlns:a16="http://schemas.microsoft.com/office/drawing/2014/main" id="{A772998C-406B-4163-8AF2-86700CE55736}"/>
              </a:ext>
            </a:extLst>
          </p:cNvPr>
          <p:cNvSpPr txBox="1"/>
          <p:nvPr/>
        </p:nvSpPr>
        <p:spPr>
          <a:xfrm>
            <a:off x="3701639" y="4036593"/>
            <a:ext cx="8244938" cy="1774845"/>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s-PE" sz="1600" dirty="0">
                <a:effectLst/>
                <a:latin typeface="Times New Roman" panose="02020603050405020304" pitchFamily="18" charset="0"/>
                <a:ea typeface="Calibri" panose="020F0502020204030204" pitchFamily="34" charset="0"/>
                <a:cs typeface="Times New Roman" panose="02020603050405020304" pitchFamily="18" charset="0"/>
              </a:rPr>
              <a:t>Ejecutar un a mejor disposición física y organizativa de las instalaciones, áreas de trabajo y equipos dentro de las instalaciones de la empresa.</a:t>
            </a:r>
          </a:p>
          <a:p>
            <a:pPr marL="342900" indent="-342900" algn="just">
              <a:spcAft>
                <a:spcPts val="800"/>
              </a:spcAft>
              <a:buFont typeface="Symbol" panose="05050102010706020507" pitchFamily="18" charset="2"/>
              <a:buChar char=""/>
            </a:pPr>
            <a:r>
              <a:rPr lang="es-MX" sz="1600" dirty="0">
                <a:latin typeface="Times New Roman" panose="02020603050405020304" pitchFamily="18" charset="0"/>
                <a:cs typeface="Times New Roman" panose="02020603050405020304" pitchFamily="18" charset="0"/>
              </a:rPr>
              <a:t>Realizar un plan de marketing que proponga la creación de una visión, misión y valores corporativos, así como también la implementación de una pagina web funcional</a:t>
            </a:r>
            <a:r>
              <a:rPr lang="es-PE" sz="16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spcAft>
                <a:spcPts val="800"/>
              </a:spcAft>
              <a:buFont typeface="Symbol" panose="05050102010706020507" pitchFamily="18" charset="2"/>
              <a:buChar char=""/>
            </a:pPr>
            <a:r>
              <a:rPr lang="es-PE" sz="1600" dirty="0">
                <a:effectLst/>
                <a:latin typeface="Times New Roman" panose="02020603050405020304" pitchFamily="18" charset="0"/>
                <a:ea typeface="Calibri" panose="020F0502020204030204" pitchFamily="34" charset="0"/>
                <a:cs typeface="Times New Roman" panose="02020603050405020304" pitchFamily="18" charset="0"/>
              </a:rPr>
              <a:t>Realizar un plan para gestionar los residuos sólidos de una manera más sostenible y eficiente y reducir el impacto ambiental de su disposición.</a:t>
            </a:r>
          </a:p>
        </p:txBody>
      </p:sp>
      <p:pic>
        <p:nvPicPr>
          <p:cNvPr id="14" name="Imagen 13">
            <a:extLst>
              <a:ext uri="{FF2B5EF4-FFF2-40B4-BE49-F238E27FC236}">
                <a16:creationId xmlns:a16="http://schemas.microsoft.com/office/drawing/2014/main" id="{F27DB5E5-AB81-45E4-9FF9-C50DAFB3C4BE}"/>
              </a:ext>
            </a:extLst>
          </p:cNvPr>
          <p:cNvPicPr>
            <a:picLocks noChangeAspect="1"/>
          </p:cNvPicPr>
          <p:nvPr/>
        </p:nvPicPr>
        <p:blipFill>
          <a:blip r:embed="rId4"/>
          <a:stretch>
            <a:fillRect/>
          </a:stretch>
        </p:blipFill>
        <p:spPr>
          <a:xfrm>
            <a:off x="589314" y="3711517"/>
            <a:ext cx="3012351" cy="1894365"/>
          </a:xfrm>
          <a:prstGeom prst="rect">
            <a:avLst/>
          </a:prstGeom>
        </p:spPr>
      </p:pic>
      <p:pic>
        <p:nvPicPr>
          <p:cNvPr id="16" name="Imagen 15">
            <a:extLst>
              <a:ext uri="{FF2B5EF4-FFF2-40B4-BE49-F238E27FC236}">
                <a16:creationId xmlns:a16="http://schemas.microsoft.com/office/drawing/2014/main" id="{9C47FADC-A998-41CA-9AC0-4A246FC6B5C1}"/>
              </a:ext>
            </a:extLst>
          </p:cNvPr>
          <p:cNvPicPr>
            <a:picLocks noChangeAspect="1"/>
          </p:cNvPicPr>
          <p:nvPr/>
        </p:nvPicPr>
        <p:blipFill>
          <a:blip r:embed="rId5"/>
          <a:stretch>
            <a:fillRect/>
          </a:stretch>
        </p:blipFill>
        <p:spPr>
          <a:xfrm>
            <a:off x="8026753" y="1168360"/>
            <a:ext cx="2996054" cy="2478554"/>
          </a:xfrm>
          <a:prstGeom prst="rect">
            <a:avLst/>
          </a:prstGeom>
        </p:spPr>
      </p:pic>
    </p:spTree>
    <p:extLst>
      <p:ext uri="{BB962C8B-B14F-4D97-AF65-F5344CB8AC3E}">
        <p14:creationId xmlns:p14="http://schemas.microsoft.com/office/powerpoint/2010/main" val="2118465350"/>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3063</Words>
  <Application>Microsoft Office PowerPoint</Application>
  <PresentationFormat>Panorámica</PresentationFormat>
  <Paragraphs>212</Paragraphs>
  <Slides>44</Slides>
  <Notes>44</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44</vt:i4>
      </vt:variant>
    </vt:vector>
  </HeadingPairs>
  <TitlesOfParts>
    <vt:vector size="54" baseType="lpstr">
      <vt:lpstr>Calibri</vt:lpstr>
      <vt:lpstr>Cambria</vt:lpstr>
      <vt:lpstr>Lora</vt:lpstr>
      <vt:lpstr>Arial MT</vt:lpstr>
      <vt:lpstr>Symbol</vt:lpstr>
      <vt:lpstr>Wingdings</vt:lpstr>
      <vt:lpstr>Arial</vt:lpstr>
      <vt:lpstr>Times New Roman</vt:lpstr>
      <vt:lpstr>Tema de Office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jesús rios alzamora</dc:creator>
  <cp:lastModifiedBy>jesús rios alzamora</cp:lastModifiedBy>
  <cp:revision>26</cp:revision>
  <dcterms:created xsi:type="dcterms:W3CDTF">2023-08-24T16:43:32Z</dcterms:created>
  <dcterms:modified xsi:type="dcterms:W3CDTF">2023-12-08T21:11:07Z</dcterms:modified>
</cp:coreProperties>
</file>